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335" r:id="rId3"/>
    <p:sldId id="366" r:id="rId4"/>
    <p:sldId id="342" r:id="rId5"/>
    <p:sldId id="346" r:id="rId6"/>
    <p:sldId id="343" r:id="rId7"/>
    <p:sldId id="344" r:id="rId8"/>
    <p:sldId id="345"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96154"/>
  </p:normalViewPr>
  <p:slideViewPr>
    <p:cSldViewPr snapToGrid="0">
      <p:cViewPr varScale="1">
        <p:scale>
          <a:sx n="122" d="100"/>
          <a:sy n="122"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3/25/25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10</a:t>
            </a:fld>
            <a:endParaRPr lang="en-US"/>
          </a:p>
        </p:txBody>
      </p:sp>
    </p:spTree>
    <p:extLst>
      <p:ext uri="{BB962C8B-B14F-4D97-AF65-F5344CB8AC3E}">
        <p14:creationId xmlns:p14="http://schemas.microsoft.com/office/powerpoint/2010/main" val="255116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20</a:t>
            </a:fld>
            <a:endParaRPr lang="en-US"/>
          </a:p>
        </p:txBody>
      </p:sp>
    </p:spTree>
    <p:extLst>
      <p:ext uri="{BB962C8B-B14F-4D97-AF65-F5344CB8AC3E}">
        <p14:creationId xmlns:p14="http://schemas.microsoft.com/office/powerpoint/2010/main" val="93358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3/25/25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3/25/25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3/25/25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3/25/25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3/25/25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NULL"/><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50.png"/><Relationship Id="rId4" Type="http://schemas.openxmlformats.org/officeDocument/2006/relationships/image" Target="NUL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NUL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NUL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NUL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NUL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25.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NULL"/><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hyperlink" Target="https://nam04.safelinks.protection.outlook.com/?url=https%3A%2F%2Fwww.aps.org%2Fabout%2Fnews%2F2025%2F01%2Fwelcome-international-year-quantum&amp;data=05%7C02%7Cmguzzi%40kennesaw.edu%7Cca867d9dec0948ba0d0908dd59fcecd3%7C45f26ee5f134439ebc93e6c7e33d61c2%7C1%7C0%7C638765665031954099%7CUnknown%7CTWFpbGZsb3d8eyJFbXB0eU1hcGkiOnRydWUsIlYiOiIwLjAuMDAwMCIsIlAiOiJXaW4zMiIsIkFOIjoiTWFpbCIsIldUIjoyfQ%3D%3D%7C0%7C%7C%7C&amp;sdata=jj7EHVlJhKe9kJSOUuAyOzRNcb%2BDxrAFF42wbWpBkp4%3D&amp;reserved=0" TargetMode="External"/><Relationship Id="rId2" Type="http://schemas.openxmlformats.org/officeDocument/2006/relationships/hyperlink" Target="https://nam04.safelinks.protection.outlook.com/?url=https%3A%2F%2Fphysicstoday.scitation.org%2Ftopic%2Fquantum-world&amp;data=05%7C02%7Cmguzzi%40kennesaw.edu%7Cca867d9dec0948ba0d0908dd59fcecd3%7C45f26ee5f134439ebc93e6c7e33d61c2%7C1%7C0%7C638765665031946088%7CUnknown%7CTWFpbGZsb3d8eyJFbXB0eU1hcGkiOnRydWUsIlYiOiIwLjAuMDAwMCIsIlAiOiJXaW4zMiIsIkFOIjoiTWFpbCIsIldUIjoyfQ%3D%3D%7C0%7C%7C%7C&amp;sdata=WZPa2B5TAU0zld2tjGOd1j7TlU53J1mAS0jiG0q8U7c%3D&amp;reserved=0" TargetMode="Externa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nam04.safelinks.protection.outlook.com/?url=https%3A%2F%2Fquantum2025.org%2F&amp;data=05%7C02%7Cmguzzi%40kennesaw.edu%7Cca867d9dec0948ba0d0908dd59fcecd3%7C45f26ee5f134439ebc93e6c7e33d61c2%7C1%7C0%7C638765665031962284%7CUnknown%7CTWFpbGZsb3d8eyJFbXB0eU1hcGkiOnRydWUsIlYiOiIwLjAuMDAwMCIsIlAiOiJXaW4zMiIsIkFOIjoiTWFpbCIsIldUIjoyfQ%3D%3D%7C0%7C%7C%7C&amp;sdata=hLRVeKYm2x8nYPUEeH%2BSnmJq1NnHyeNsQPk6FhIXy7U%3D&amp;reserved=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2.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61.png"/><Relationship Id="rId4" Type="http://schemas.openxmlformats.org/officeDocument/2006/relationships/image" Target="../media/image23.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 Dependent Perturbation Theory</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88003-3EA7-62BC-D6B3-BC5C7EAF6DD6}"/>
              </a:ext>
            </a:extLst>
          </p:cNvPr>
          <p:cNvSpPr>
            <a:spLocks noGrp="1"/>
          </p:cNvSpPr>
          <p:nvPr>
            <p:ph type="title"/>
          </p:nvPr>
        </p:nvSpPr>
        <p:spPr>
          <a:xfrm>
            <a:off x="318655" y="0"/>
            <a:ext cx="10515600" cy="1325563"/>
          </a:xfrm>
        </p:spPr>
        <p:txBody>
          <a:bodyPr/>
          <a:lstStyle/>
          <a:p>
            <a:r>
              <a:rPr lang="en-US" b="1" dirty="0"/>
              <a:t>Time-Dependent Perturbation Theory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0CCA1F-2E97-2C21-77F2-3F475C9A0A00}"/>
                  </a:ext>
                </a:extLst>
              </p:cNvPr>
              <p:cNvSpPr txBox="1"/>
              <p:nvPr/>
            </p:nvSpPr>
            <p:spPr>
              <a:xfrm>
                <a:off x="318655" y="1009773"/>
                <a:ext cx="11464636" cy="2315762"/>
              </a:xfrm>
              <a:prstGeom prst="rect">
                <a:avLst/>
              </a:prstGeom>
              <a:noFill/>
            </p:spPr>
            <p:txBody>
              <a:bodyPr wrap="square">
                <a:spAutoFit/>
              </a:bodyPr>
              <a:lstStyle/>
              <a:p>
                <a:r>
                  <a:rPr lang="en-US" sz="1800" dirty="0">
                    <a:effectLst/>
                    <a:latin typeface="ACaslonPro"/>
                  </a:rPr>
                  <a:t>So far, everything is </a:t>
                </a:r>
                <a:r>
                  <a:rPr lang="en-US" sz="1800" i="1" dirty="0">
                    <a:effectLst/>
                    <a:latin typeface="ACaslonPro"/>
                  </a:rPr>
                  <a:t>exact</a:t>
                </a:r>
                <a:r>
                  <a:rPr lang="en-US" sz="1800" dirty="0">
                    <a:effectLst/>
                    <a:latin typeface="ACaslonPro"/>
                  </a:rPr>
                  <a:t>: We have made no assumption about the </a:t>
                </a:r>
                <a:r>
                  <a:rPr lang="en-US" sz="1800" i="1" dirty="0">
                    <a:effectLst/>
                    <a:latin typeface="ACaslonPro"/>
                  </a:rPr>
                  <a:t>size </a:t>
                </a:r>
                <a:r>
                  <a:rPr lang="en-US" sz="1800" dirty="0">
                    <a:effectLst/>
                    <a:latin typeface="ACaslonPro"/>
                  </a:rPr>
                  <a:t>of the perturbation. But if </a:t>
                </a:r>
                <a14:m>
                  <m:oMath xmlns:m="http://schemas.openxmlformats.org/officeDocument/2006/math">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r>
                      <a:rPr lang="en-US" sz="1800" b="0" i="1" dirty="0" smtClean="0">
                        <a:effectLst/>
                        <a:latin typeface="Cambria Math" panose="02040503050406030204" pitchFamily="18" charset="0"/>
                      </a:rPr>
                      <m:t>′</m:t>
                    </m:r>
                  </m:oMath>
                </a14:m>
                <a:r>
                  <a:rPr lang="en-US" sz="1800" dirty="0">
                    <a:effectLst/>
                    <a:latin typeface="ACaslonPro"/>
                  </a:rPr>
                  <a:t> is small, </a:t>
                </a:r>
                <a:r>
                  <a:rPr lang="en-US" dirty="0"/>
                  <a:t>we can solve</a:t>
                </a:r>
              </a:p>
              <a:p>
                <a:endParaRPr lang="en-US" dirty="0"/>
              </a:p>
              <a:p>
                <a:endParaRPr lang="en-US" dirty="0"/>
              </a:p>
              <a:p>
                <a:endParaRPr lang="en-US" dirty="0"/>
              </a:p>
              <a:p>
                <a:endParaRPr lang="en-US" dirty="0"/>
              </a:p>
              <a:p>
                <a:r>
                  <a:rPr lang="en-US" dirty="0"/>
                  <a:t>by a process of successive approximations, as follows. Suppose the particle starts out in the lower state: </a:t>
                </a:r>
              </a:p>
              <a:p>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CA0CCA1F-2E97-2C21-77F2-3F475C9A0A00}"/>
                  </a:ext>
                </a:extLst>
              </p:cNvPr>
              <p:cNvSpPr txBox="1">
                <a:spLocks noRot="1" noChangeAspect="1" noMove="1" noResize="1" noEditPoints="1" noAdjustHandles="1" noChangeArrowheads="1" noChangeShapeType="1" noTextEdit="1"/>
              </p:cNvSpPr>
              <p:nvPr/>
            </p:nvSpPr>
            <p:spPr>
              <a:xfrm>
                <a:off x="318655" y="1009773"/>
                <a:ext cx="11464636" cy="2315762"/>
              </a:xfrm>
              <a:prstGeom prst="rect">
                <a:avLst/>
              </a:prstGeom>
              <a:blipFill>
                <a:blip r:embed="rId3"/>
                <a:stretch>
                  <a:fillRect l="-332" t="-543" b="-3261"/>
                </a:stretch>
              </a:blipFill>
            </p:spPr>
            <p:txBody>
              <a:bodyPr/>
              <a:lstStyle/>
              <a:p>
                <a:r>
                  <a:rPr lang="en-US">
                    <a:noFill/>
                  </a:rPr>
                  <a:t> </a:t>
                </a:r>
              </a:p>
            </p:txBody>
          </p:sp>
        </mc:Fallback>
      </mc:AlternateContent>
      <p:pic>
        <p:nvPicPr>
          <p:cNvPr id="5" name="Picture 4" descr="A close up of a sign&#10;&#10;Description automatically generated with medium confidence">
            <a:extLst>
              <a:ext uri="{FF2B5EF4-FFF2-40B4-BE49-F238E27FC236}">
                <a16:creationId xmlns:a16="http://schemas.microsoft.com/office/drawing/2014/main" id="{FCC7E723-2216-F3D2-6DA0-BD6BCD8D8209}"/>
              </a:ext>
            </a:extLst>
          </p:cNvPr>
          <p:cNvPicPr>
            <a:picLocks noChangeAspect="1"/>
          </p:cNvPicPr>
          <p:nvPr/>
        </p:nvPicPr>
        <p:blipFill>
          <a:blip r:embed="rId4"/>
          <a:stretch>
            <a:fillRect/>
          </a:stretch>
        </p:blipFill>
        <p:spPr>
          <a:xfrm>
            <a:off x="3186257" y="1525828"/>
            <a:ext cx="4780395" cy="89565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0E34BF7-04A3-93DE-84DB-1FAF3FCE3ACB}"/>
              </a:ext>
            </a:extLst>
          </p:cNvPr>
          <p:cNvPicPr>
            <a:picLocks noChangeAspect="1"/>
          </p:cNvPicPr>
          <p:nvPr/>
        </p:nvPicPr>
        <p:blipFill>
          <a:blip r:embed="rId5"/>
          <a:stretch>
            <a:fillRect/>
          </a:stretch>
        </p:blipFill>
        <p:spPr>
          <a:xfrm>
            <a:off x="4363605" y="3073759"/>
            <a:ext cx="2432050" cy="50355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C028EC-21C9-01EF-DC56-AD66A0970789}"/>
                  </a:ext>
                </a:extLst>
              </p:cNvPr>
              <p:cNvSpPr txBox="1"/>
              <p:nvPr/>
            </p:nvSpPr>
            <p:spPr>
              <a:xfrm>
                <a:off x="318654" y="3577311"/>
                <a:ext cx="10176163" cy="923330"/>
              </a:xfrm>
              <a:prstGeom prst="rect">
                <a:avLst/>
              </a:prstGeom>
              <a:noFill/>
            </p:spPr>
            <p:txBody>
              <a:bodyPr wrap="square">
                <a:spAutoFit/>
              </a:bodyPr>
              <a:lstStyle/>
              <a:p>
                <a:r>
                  <a:rPr lang="en-US" sz="1800" dirty="0">
                    <a:effectLst/>
                    <a:latin typeface="ACaslonPro"/>
                  </a:rPr>
                  <a:t>If there were </a:t>
                </a:r>
                <a:r>
                  <a:rPr lang="en-US" sz="1800" i="1" dirty="0">
                    <a:effectLst/>
                    <a:latin typeface="ACaslonPro"/>
                  </a:rPr>
                  <a:t>no perturbation at all (i.e., </a:t>
                </a:r>
                <a14:m>
                  <m:oMath xmlns:m="http://schemas.openxmlformats.org/officeDocument/2006/math">
                    <m:sSup>
                      <m:sSupPr>
                        <m:ctrlPr>
                          <a:rPr lang="en-US" sz="1800" b="0" i="1" dirty="0" smtClean="0">
                            <a:effectLst/>
                            <a:latin typeface="Cambria Math" panose="02040503050406030204" pitchFamily="18" charset="0"/>
                          </a:rPr>
                        </m:ctrlPr>
                      </m:sSupPr>
                      <m:e>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e>
                      <m:sup>
                        <m:r>
                          <a:rPr lang="en-US" sz="1800" b="0" i="1" dirty="0" smtClean="0">
                            <a:effectLst/>
                            <a:latin typeface="Cambria Math" panose="02040503050406030204" pitchFamily="18" charset="0"/>
                          </a:rPr>
                          <m:t>′</m:t>
                        </m:r>
                      </m:sup>
                    </m:sSup>
                    <m:r>
                      <a:rPr lang="en-US" sz="1800" b="0" i="1" dirty="0" smtClean="0">
                        <a:effectLst/>
                        <a:latin typeface="Cambria Math" panose="02040503050406030204" pitchFamily="18" charset="0"/>
                      </a:rPr>
                      <m:t>=0</m:t>
                    </m:r>
                  </m:oMath>
                </a14:m>
                <a:r>
                  <a:rPr lang="en-US" sz="1800" i="1" dirty="0">
                    <a:effectLst/>
                    <a:latin typeface="ACaslonPro"/>
                  </a:rPr>
                  <a:t>)</a:t>
                </a:r>
                <a:r>
                  <a:rPr lang="en-US" sz="1800" dirty="0">
                    <a:effectLst/>
                    <a:latin typeface="ACaslonPro"/>
                  </a:rPr>
                  <a:t>, they would stay this way forever: </a:t>
                </a:r>
              </a:p>
              <a:p>
                <a:endParaRPr lang="en-US" sz="1800" b="1" dirty="0">
                  <a:effectLst/>
                  <a:latin typeface="ACaslonPro"/>
                </a:endParaRPr>
              </a:p>
              <a:p>
                <a:r>
                  <a:rPr lang="en-US" sz="1800" b="1" dirty="0">
                    <a:effectLst/>
                    <a:latin typeface="ACaslonPro"/>
                  </a:rPr>
                  <a:t>Zeroth Order: </a:t>
                </a:r>
                <a:r>
                  <a:rPr lang="en-US" dirty="0">
                    <a:latin typeface="ACaslonPro"/>
                  </a:rPr>
                  <a:t>(</a:t>
                </a:r>
                <a:r>
                  <a:rPr lang="en-US" sz="1800" dirty="0">
                    <a:effectLst/>
                    <a:latin typeface="ACaslonPro"/>
                  </a:rPr>
                  <a:t>use a superscript in parentheses to indicate the order of the approximation.</a:t>
                </a:r>
                <a:r>
                  <a:rPr lang="en-US" dirty="0">
                    <a:latin typeface="ACaslonPro"/>
                  </a:rPr>
                  <a:t>)</a:t>
                </a:r>
              </a:p>
            </p:txBody>
          </p:sp>
        </mc:Choice>
        <mc:Fallback xmlns="">
          <p:sp>
            <p:nvSpPr>
              <p:cNvPr id="9" name="TextBox 8">
                <a:extLst>
                  <a:ext uri="{FF2B5EF4-FFF2-40B4-BE49-F238E27FC236}">
                    <a16:creationId xmlns:a16="http://schemas.microsoft.com/office/drawing/2014/main" id="{14C028EC-21C9-01EF-DC56-AD66A0970789}"/>
                  </a:ext>
                </a:extLst>
              </p:cNvPr>
              <p:cNvSpPr txBox="1">
                <a:spLocks noRot="1" noChangeAspect="1" noMove="1" noResize="1" noEditPoints="1" noAdjustHandles="1" noChangeArrowheads="1" noChangeShapeType="1" noTextEdit="1"/>
              </p:cNvSpPr>
              <p:nvPr/>
            </p:nvSpPr>
            <p:spPr>
              <a:xfrm>
                <a:off x="318654" y="3577311"/>
                <a:ext cx="10176163" cy="923330"/>
              </a:xfrm>
              <a:prstGeom prst="rect">
                <a:avLst/>
              </a:prstGeom>
              <a:blipFill>
                <a:blip r:embed="rId6"/>
                <a:stretch>
                  <a:fillRect l="-374" t="-1351" b="-10811"/>
                </a:stretch>
              </a:blipFill>
            </p:spPr>
            <p:txBody>
              <a:bodyPr/>
              <a:lstStyle/>
              <a:p>
                <a:r>
                  <a:rPr lang="en-US">
                    <a:noFill/>
                  </a:rPr>
                  <a:t> </a:t>
                </a:r>
              </a:p>
            </p:txBody>
          </p:sp>
        </mc:Fallback>
      </mc:AlternateContent>
      <p:pic>
        <p:nvPicPr>
          <p:cNvPr id="11" name="Picture 10" descr="A black text on a white background&#10;&#10;Description automatically generated">
            <a:extLst>
              <a:ext uri="{FF2B5EF4-FFF2-40B4-BE49-F238E27FC236}">
                <a16:creationId xmlns:a16="http://schemas.microsoft.com/office/drawing/2014/main" id="{A05A83F9-8852-2376-4C88-E5784013BCE6}"/>
              </a:ext>
            </a:extLst>
          </p:cNvPr>
          <p:cNvPicPr>
            <a:picLocks noChangeAspect="1"/>
          </p:cNvPicPr>
          <p:nvPr/>
        </p:nvPicPr>
        <p:blipFill>
          <a:blip r:embed="rId7"/>
          <a:stretch>
            <a:fillRect/>
          </a:stretch>
        </p:blipFill>
        <p:spPr>
          <a:xfrm>
            <a:off x="4363605" y="4507457"/>
            <a:ext cx="2634674" cy="489919"/>
          </a:xfrm>
          <a:prstGeom prst="rect">
            <a:avLst/>
          </a:prstGeom>
        </p:spPr>
      </p:pic>
      <p:sp>
        <p:nvSpPr>
          <p:cNvPr id="13" name="TextBox 12">
            <a:extLst>
              <a:ext uri="{FF2B5EF4-FFF2-40B4-BE49-F238E27FC236}">
                <a16:creationId xmlns:a16="http://schemas.microsoft.com/office/drawing/2014/main" id="{B7E2D430-8470-9092-31A3-6CEAE1B90C17}"/>
              </a:ext>
            </a:extLst>
          </p:cNvPr>
          <p:cNvSpPr txBox="1"/>
          <p:nvPr/>
        </p:nvSpPr>
        <p:spPr>
          <a:xfrm>
            <a:off x="318653" y="5009006"/>
            <a:ext cx="11215255" cy="369332"/>
          </a:xfrm>
          <a:prstGeom prst="rect">
            <a:avLst/>
          </a:prstGeom>
          <a:noFill/>
        </p:spPr>
        <p:txBody>
          <a:bodyPr wrap="square">
            <a:spAutoFit/>
          </a:bodyPr>
          <a:lstStyle/>
          <a:p>
            <a:r>
              <a:rPr lang="en-US" sz="1800" b="1" dirty="0">
                <a:effectLst/>
                <a:latin typeface="ACaslonPro"/>
              </a:rPr>
              <a:t>First Order:</a:t>
            </a:r>
            <a:r>
              <a:rPr lang="en-US" sz="1800" dirty="0">
                <a:effectLst/>
                <a:latin typeface="ACaslonPro"/>
              </a:rPr>
              <a:t> To calculate the first-order approximation, we insert the zero-order values on the right side of Eq. (*) </a:t>
            </a:r>
            <a:endParaRPr lang="en-US" dirty="0"/>
          </a:p>
        </p:txBody>
      </p:sp>
      <p:sp>
        <p:nvSpPr>
          <p:cNvPr id="14" name="TextBox 13">
            <a:extLst>
              <a:ext uri="{FF2B5EF4-FFF2-40B4-BE49-F238E27FC236}">
                <a16:creationId xmlns:a16="http://schemas.microsoft.com/office/drawing/2014/main" id="{9367BA7C-D611-B411-EA5E-A51C580E12AD}"/>
              </a:ext>
            </a:extLst>
          </p:cNvPr>
          <p:cNvSpPr txBox="1"/>
          <p:nvPr/>
        </p:nvSpPr>
        <p:spPr>
          <a:xfrm>
            <a:off x="8042564" y="1781942"/>
            <a:ext cx="441146" cy="369332"/>
          </a:xfrm>
          <a:prstGeom prst="rect">
            <a:avLst/>
          </a:prstGeom>
          <a:noFill/>
        </p:spPr>
        <p:txBody>
          <a:bodyPr wrap="none" rtlCol="0">
            <a:spAutoFit/>
          </a:bodyPr>
          <a:lstStyle/>
          <a:p>
            <a:r>
              <a:rPr lang="en-US" dirty="0"/>
              <a:t>(*)</a:t>
            </a:r>
          </a:p>
        </p:txBody>
      </p:sp>
      <p:pic>
        <p:nvPicPr>
          <p:cNvPr id="16" name="Picture 15" descr="A math equations with numbers&#10;&#10;Description automatically generated with medium confidence">
            <a:extLst>
              <a:ext uri="{FF2B5EF4-FFF2-40B4-BE49-F238E27FC236}">
                <a16:creationId xmlns:a16="http://schemas.microsoft.com/office/drawing/2014/main" id="{BC440FAB-F288-202B-3D92-4733442E4D6A}"/>
              </a:ext>
            </a:extLst>
          </p:cNvPr>
          <p:cNvPicPr>
            <a:picLocks noChangeAspect="1"/>
          </p:cNvPicPr>
          <p:nvPr/>
        </p:nvPicPr>
        <p:blipFill>
          <a:blip r:embed="rId8"/>
          <a:stretch>
            <a:fillRect/>
          </a:stretch>
        </p:blipFill>
        <p:spPr>
          <a:xfrm>
            <a:off x="3186257" y="5362177"/>
            <a:ext cx="5199206" cy="14854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441E45-FEF5-2F57-BBC3-9E8E9A6B3671}"/>
                  </a:ext>
                </a:extLst>
              </p:cNvPr>
              <p:cNvSpPr txBox="1"/>
              <p:nvPr/>
            </p:nvSpPr>
            <p:spPr>
              <a:xfrm>
                <a:off x="6795655" y="5577283"/>
                <a:ext cx="1821011"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oMath>
                </a14:m>
                <a:r>
                  <a:rPr lang="en-US" dirty="0"/>
                  <a:t> is unchanged! </a:t>
                </a:r>
              </a:p>
            </p:txBody>
          </p:sp>
        </mc:Choice>
        <mc:Fallback xmlns="">
          <p:sp>
            <p:nvSpPr>
              <p:cNvPr id="3" name="TextBox 2">
                <a:extLst>
                  <a:ext uri="{FF2B5EF4-FFF2-40B4-BE49-F238E27FC236}">
                    <a16:creationId xmlns:a16="http://schemas.microsoft.com/office/drawing/2014/main" id="{51441E45-FEF5-2F57-BBC3-9E8E9A6B3671}"/>
                  </a:ext>
                </a:extLst>
              </p:cNvPr>
              <p:cNvSpPr txBox="1">
                <a:spLocks noRot="1" noChangeAspect="1" noMove="1" noResize="1" noEditPoints="1" noAdjustHandles="1" noChangeArrowheads="1" noChangeShapeType="1" noTextEdit="1"/>
              </p:cNvSpPr>
              <p:nvPr/>
            </p:nvSpPr>
            <p:spPr>
              <a:xfrm>
                <a:off x="6795655" y="5577283"/>
                <a:ext cx="1821011" cy="369332"/>
              </a:xfrm>
              <a:prstGeom prst="rect">
                <a:avLst/>
              </a:prstGeom>
              <a:blipFill>
                <a:blip r:embed="rId9"/>
                <a:stretch>
                  <a:fillRect t="-10000" r="-2083" b="-26667"/>
                </a:stretch>
              </a:blipFill>
            </p:spPr>
            <p:txBody>
              <a:bodyPr/>
              <a:lstStyle/>
              <a:p>
                <a:r>
                  <a:rPr lang="en-US">
                    <a:noFill/>
                  </a:rPr>
                  <a:t> </a:t>
                </a:r>
              </a:p>
            </p:txBody>
          </p:sp>
        </mc:Fallback>
      </mc:AlternateContent>
    </p:spTree>
    <p:extLst>
      <p:ext uri="{BB962C8B-B14F-4D97-AF65-F5344CB8AC3E}">
        <p14:creationId xmlns:p14="http://schemas.microsoft.com/office/powerpoint/2010/main" val="278997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F40AF0-D757-B96C-BD80-E2BCF9D52277}"/>
              </a:ext>
            </a:extLst>
          </p:cNvPr>
          <p:cNvSpPr txBox="1"/>
          <p:nvPr/>
        </p:nvSpPr>
        <p:spPr>
          <a:xfrm>
            <a:off x="318654" y="1107363"/>
            <a:ext cx="11433463" cy="923330"/>
          </a:xfrm>
          <a:prstGeom prst="rect">
            <a:avLst/>
          </a:prstGeom>
          <a:noFill/>
        </p:spPr>
        <p:txBody>
          <a:bodyPr wrap="square">
            <a:spAutoFit/>
          </a:bodyPr>
          <a:lstStyle/>
          <a:p>
            <a:r>
              <a:rPr lang="en-US" sz="1800" dirty="0">
                <a:effectLst/>
                <a:latin typeface="ACaslonPro"/>
              </a:rPr>
              <a:t>Now we insert </a:t>
            </a:r>
            <a:r>
              <a:rPr lang="en-US" sz="1800" i="1" dirty="0">
                <a:effectLst/>
                <a:latin typeface="ACaslonPro"/>
              </a:rPr>
              <a:t>these </a:t>
            </a:r>
            <a:r>
              <a:rPr lang="en-US" sz="1800" dirty="0">
                <a:effectLst/>
                <a:latin typeface="ACaslonPro"/>
              </a:rPr>
              <a:t>expressions on the right side of Eq.(*) to obtain the </a:t>
            </a:r>
            <a:r>
              <a:rPr lang="en-US" sz="1800" i="1" dirty="0">
                <a:effectLst/>
                <a:latin typeface="ACaslonPro"/>
              </a:rPr>
              <a:t>second</a:t>
            </a:r>
            <a:r>
              <a:rPr lang="en-US" sz="1800" dirty="0">
                <a:effectLst/>
                <a:latin typeface="ACaslonPro"/>
              </a:rPr>
              <a:t>-order approximation: </a:t>
            </a:r>
          </a:p>
          <a:p>
            <a:endParaRPr lang="en-US" b="1" dirty="0">
              <a:latin typeface="ACaslonPro"/>
            </a:endParaRPr>
          </a:p>
          <a:p>
            <a:r>
              <a:rPr lang="en-US" sz="1800" b="1" dirty="0">
                <a:effectLst/>
                <a:latin typeface="ACaslonPro"/>
              </a:rPr>
              <a:t>Second Order: </a:t>
            </a:r>
            <a:endParaRPr lang="en-US" dirty="0"/>
          </a:p>
        </p:txBody>
      </p:sp>
      <p:sp>
        <p:nvSpPr>
          <p:cNvPr id="5" name="Title 1">
            <a:extLst>
              <a:ext uri="{FF2B5EF4-FFF2-40B4-BE49-F238E27FC236}">
                <a16:creationId xmlns:a16="http://schemas.microsoft.com/office/drawing/2014/main" id="{422728B9-D579-3F00-BBDC-0796F56B4B4D}"/>
              </a:ext>
            </a:extLst>
          </p:cNvPr>
          <p:cNvSpPr txBox="1">
            <a:spLocks/>
          </p:cNvSpPr>
          <p:nvPr/>
        </p:nvSpPr>
        <p:spPr>
          <a:xfrm>
            <a:off x="31865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Time-Dependent Perturbation Theory </a:t>
            </a:r>
          </a:p>
        </p:txBody>
      </p:sp>
      <p:pic>
        <p:nvPicPr>
          <p:cNvPr id="7" name="Picture 6" descr="A group of math equations&#10;&#10;Description automatically generated">
            <a:extLst>
              <a:ext uri="{FF2B5EF4-FFF2-40B4-BE49-F238E27FC236}">
                <a16:creationId xmlns:a16="http://schemas.microsoft.com/office/drawing/2014/main" id="{8BAD8350-7E06-8E5D-5C48-0FF4882654F5}"/>
              </a:ext>
            </a:extLst>
          </p:cNvPr>
          <p:cNvPicPr>
            <a:picLocks noChangeAspect="1"/>
          </p:cNvPicPr>
          <p:nvPr/>
        </p:nvPicPr>
        <p:blipFill>
          <a:blip r:embed="rId2"/>
          <a:stretch>
            <a:fillRect/>
          </a:stretch>
        </p:blipFill>
        <p:spPr>
          <a:xfrm>
            <a:off x="2422813" y="1946911"/>
            <a:ext cx="6367895" cy="167909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1253C10-2F8D-66B2-C22E-FC2999AFC5A5}"/>
                  </a:ext>
                </a:extLst>
              </p:cNvPr>
              <p:cNvSpPr txBox="1"/>
              <p:nvPr/>
            </p:nvSpPr>
            <p:spPr>
              <a:xfrm>
                <a:off x="192044" y="3626008"/>
                <a:ext cx="12076319" cy="2670218"/>
              </a:xfrm>
              <a:prstGeom prst="rect">
                <a:avLst/>
              </a:prstGeom>
              <a:noFill/>
            </p:spPr>
            <p:txBody>
              <a:bodyPr wrap="none" rtlCol="0">
                <a:spAutoFit/>
              </a:bodyPr>
              <a:lstStyle/>
              <a:p>
                <a:r>
                  <a:rPr lang="en-US" dirty="0"/>
                  <a:t>while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oMath>
                </a14:m>
                <a:r>
                  <a:rPr lang="en-US" dirty="0"/>
                  <a:t> is unchanged,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𝑏</m:t>
                        </m:r>
                      </m:sub>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𝑏</m:t>
                        </m:r>
                      </m:sub>
                      <m:sup>
                        <m:d>
                          <m:dPr>
                            <m:ctrlPr>
                              <a:rPr lang="en-US" i="1">
                                <a:latin typeface="Cambria Math" panose="02040503050406030204" pitchFamily="18" charset="0"/>
                              </a:rPr>
                            </m:ctrlPr>
                          </m:dPr>
                          <m:e>
                            <m:r>
                              <a:rPr lang="en-US" b="0" i="1" smtClean="0">
                                <a:latin typeface="Cambria Math" panose="02040503050406030204" pitchFamily="18" charset="0"/>
                              </a:rPr>
                              <m:t>1</m:t>
                            </m:r>
                          </m:e>
                        </m:d>
                      </m:sup>
                    </m:sSub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Notice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b="0" i="1" smtClean="0">
                            <a:latin typeface="Cambria Math" panose="02040503050406030204" pitchFamily="18" charset="0"/>
                          </a:rPr>
                          <m:t>𝑎</m:t>
                        </m:r>
                      </m:sub>
                      <m:sup>
                        <m:d>
                          <m:dPr>
                            <m:ctrlPr>
                              <a:rPr lang="en-US" i="1">
                                <a:latin typeface="Cambria Math" panose="02040503050406030204" pitchFamily="18" charset="0"/>
                              </a:rPr>
                            </m:ctrlPr>
                          </m:dPr>
                          <m:e>
                            <m:r>
                              <a:rPr lang="en-US" i="1">
                                <a:latin typeface="Cambria Math" panose="02040503050406030204" pitchFamily="18" charset="0"/>
                              </a:rPr>
                              <m:t>2</m:t>
                            </m:r>
                          </m:e>
                        </m:d>
                      </m:sup>
                    </m:sSubSup>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includes the zeroth-order terms; the second-order </a:t>
                </a:r>
                <a:r>
                  <a:rPr lang="en-US" i="1" dirty="0"/>
                  <a:t>correction </a:t>
                </a:r>
              </a:p>
              <a:p>
                <a:r>
                  <a:rPr lang="en-US" dirty="0"/>
                  <a:t>would be the integral part alone.  </a:t>
                </a:r>
              </a:p>
              <a:p>
                <a:endParaRPr lang="en-US" dirty="0"/>
              </a:p>
              <a:p>
                <a:r>
                  <a:rPr lang="en-US" dirty="0"/>
                  <a:t>In principle, we could continue this ritual indefinitely, always inserting the </a:t>
                </a:r>
                <a:r>
                  <a:rPr lang="en-US" i="1" dirty="0"/>
                  <a:t>n</a:t>
                </a:r>
                <a:r>
                  <a:rPr lang="en-US" dirty="0"/>
                  <a:t>th-order approximation into the right side of </a:t>
                </a:r>
              </a:p>
              <a:p>
                <a:r>
                  <a:rPr lang="en-US" dirty="0"/>
                  <a:t>Equation (*) and solving for the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r>
                      <a:rPr lang="en-US" i="1" dirty="0" err="1" smtClean="0">
                        <a:latin typeface="Cambria Math" panose="02040503050406030204" pitchFamily="18" charset="0"/>
                      </a:rPr>
                      <m:t>𝑡h</m:t>
                    </m:r>
                    <m:r>
                      <a:rPr lang="en-US" i="1" dirty="0" smtClean="0">
                        <a:latin typeface="Cambria Math" panose="02040503050406030204" pitchFamily="18" charset="0"/>
                      </a:rPr>
                      <m:t> </m:t>
                    </m:r>
                  </m:oMath>
                </a14:m>
                <a:r>
                  <a:rPr lang="en-US" dirty="0"/>
                  <a:t>order: The zeroth order contains no factors of </a:t>
                </a:r>
                <a14:m>
                  <m:oMath xmlns:m="http://schemas.openxmlformats.org/officeDocument/2006/math">
                    <m:sSup>
                      <m:sSupPr>
                        <m:ctrlPr>
                          <a:rPr lang="en-US" sz="1800" b="0" i="1" dirty="0" smtClean="0">
                            <a:effectLst/>
                            <a:latin typeface="Cambria Math" panose="02040503050406030204" pitchFamily="18" charset="0"/>
                          </a:rPr>
                        </m:ctrlPr>
                      </m:sSupPr>
                      <m:e>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e>
                      <m:sup>
                        <m:r>
                          <a:rPr lang="en-US" sz="1800" b="0" i="1" dirty="0" smtClean="0">
                            <a:effectLst/>
                            <a:latin typeface="Cambria Math" panose="02040503050406030204" pitchFamily="18" charset="0"/>
                          </a:rPr>
                          <m:t>′</m:t>
                        </m:r>
                      </m:sup>
                    </m:sSup>
                    <m:r>
                      <a:rPr lang="en-US" sz="1800" b="0" i="0" dirty="0" smtClean="0">
                        <a:effectLst/>
                        <a:latin typeface="Cambria Math" panose="02040503050406030204" pitchFamily="18" charset="0"/>
                      </a:rPr>
                      <m:t>, </m:t>
                    </m:r>
                  </m:oMath>
                </a14:m>
                <a:r>
                  <a:rPr lang="en-US" dirty="0"/>
                  <a:t>the first-order correction contains </a:t>
                </a:r>
              </a:p>
              <a:p>
                <a:r>
                  <a:rPr lang="en-US" i="1" dirty="0"/>
                  <a:t>one </a:t>
                </a:r>
                <a:r>
                  <a:rPr lang="en-US" dirty="0"/>
                  <a:t>factor of </a:t>
                </a:r>
                <a14:m>
                  <m:oMath xmlns:m="http://schemas.openxmlformats.org/officeDocument/2006/math">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e>
                      <m:sup>
                        <m:r>
                          <a:rPr lang="en-US" i="1" dirty="0">
                            <a:latin typeface="Cambria Math" panose="02040503050406030204" pitchFamily="18" charset="0"/>
                          </a:rPr>
                          <m:t>′</m:t>
                        </m:r>
                      </m:sup>
                    </m:sSup>
                  </m:oMath>
                </a14:m>
                <a:r>
                  <a:rPr lang="en-US" dirty="0"/>
                  <a:t>, the second-order correction has </a:t>
                </a:r>
                <a:r>
                  <a:rPr lang="en-US" i="1" dirty="0"/>
                  <a:t>two </a:t>
                </a:r>
                <a:r>
                  <a:rPr lang="en-US" dirty="0"/>
                  <a:t>factors of </a:t>
                </a:r>
                <a14:m>
                  <m:oMath xmlns:m="http://schemas.openxmlformats.org/officeDocument/2006/math">
                    <m:sSup>
                      <m:sSupPr>
                        <m:ctrlPr>
                          <a:rPr lang="en-US" i="1" dirty="0" smtClean="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e>
                      <m:sup>
                        <m:r>
                          <a:rPr lang="en-US" i="1" dirty="0">
                            <a:latin typeface="Cambria Math" panose="02040503050406030204" pitchFamily="18" charset="0"/>
                          </a:rPr>
                          <m:t>′</m:t>
                        </m:r>
                      </m:sup>
                    </m:sSup>
                    <m:r>
                      <a:rPr lang="en-US" b="0" i="0" dirty="0" smtClean="0">
                        <a:latin typeface="Cambria Math" panose="02040503050406030204" pitchFamily="18" charset="0"/>
                      </a:rPr>
                      <m:t>, </m:t>
                    </m:r>
                  </m:oMath>
                </a14:m>
                <a:r>
                  <a:rPr lang="en-US" dirty="0"/>
                  <a:t>and so on. </a:t>
                </a:r>
              </a:p>
              <a:p>
                <a:endParaRPr lang="en-US" dirty="0"/>
              </a:p>
              <a:p>
                <a:r>
                  <a:rPr lang="en-US" sz="1800" dirty="0">
                    <a:effectLst/>
                    <a:latin typeface="ACaslonPro"/>
                  </a:rPr>
                  <a:t>The error in the first-order approximation is evident in the fact that</a:t>
                </a:r>
              </a:p>
              <a:p>
                <a:r>
                  <a:rPr lang="en-US" sz="1800" dirty="0">
                    <a:effectLst/>
                    <a:latin typeface="ACaslonPro"/>
                  </a:rPr>
                  <a:t>The </a:t>
                </a:r>
                <a:r>
                  <a:rPr lang="en-US" sz="1800" i="1" dirty="0">
                    <a:effectLst/>
                    <a:latin typeface="ACaslonPro"/>
                  </a:rPr>
                  <a:t>exact </a:t>
                </a:r>
                <a:r>
                  <a:rPr lang="en-US" sz="1800" dirty="0">
                    <a:effectLst/>
                    <a:latin typeface="ACaslonPro"/>
                  </a:rPr>
                  <a:t>coefficients must, of course, obey   </a:t>
                </a:r>
                <a:endParaRPr lang="en-US" dirty="0"/>
              </a:p>
            </p:txBody>
          </p:sp>
        </mc:Choice>
        <mc:Fallback xmlns="">
          <p:sp>
            <p:nvSpPr>
              <p:cNvPr id="2" name="TextBox 1">
                <a:extLst>
                  <a:ext uri="{FF2B5EF4-FFF2-40B4-BE49-F238E27FC236}">
                    <a16:creationId xmlns:a16="http://schemas.microsoft.com/office/drawing/2014/main" id="{A1253C10-2F8D-66B2-C22E-FC2999AFC5A5}"/>
                  </a:ext>
                </a:extLst>
              </p:cNvPr>
              <p:cNvSpPr txBox="1">
                <a:spLocks noRot="1" noChangeAspect="1" noMove="1" noResize="1" noEditPoints="1" noAdjustHandles="1" noChangeArrowheads="1" noChangeShapeType="1" noTextEdit="1"/>
              </p:cNvSpPr>
              <p:nvPr/>
            </p:nvSpPr>
            <p:spPr>
              <a:xfrm>
                <a:off x="192044" y="3626008"/>
                <a:ext cx="12076319" cy="2670218"/>
              </a:xfrm>
              <a:prstGeom prst="rect">
                <a:avLst/>
              </a:prstGeom>
              <a:blipFill>
                <a:blip r:embed="rId3"/>
                <a:stretch>
                  <a:fillRect l="-420" b="-2844"/>
                </a:stretch>
              </a:blipFill>
            </p:spPr>
            <p:txBody>
              <a:bodyPr/>
              <a:lstStyle/>
              <a:p>
                <a:r>
                  <a:rPr lang="en-US">
                    <a:noFill/>
                  </a:rPr>
                  <a:t> </a:t>
                </a:r>
              </a:p>
            </p:txBody>
          </p:sp>
        </mc:Fallback>
      </mc:AlternateContent>
      <p:pic>
        <p:nvPicPr>
          <p:cNvPr id="6" name="Picture 5" descr="A black symbols on a white background&#10;&#10;Description automatically generated">
            <a:extLst>
              <a:ext uri="{FF2B5EF4-FFF2-40B4-BE49-F238E27FC236}">
                <a16:creationId xmlns:a16="http://schemas.microsoft.com/office/drawing/2014/main" id="{799F32CC-5E76-0301-E368-5DCAF776697A}"/>
              </a:ext>
            </a:extLst>
          </p:cNvPr>
          <p:cNvPicPr>
            <a:picLocks noChangeAspect="1"/>
          </p:cNvPicPr>
          <p:nvPr/>
        </p:nvPicPr>
        <p:blipFill>
          <a:blip r:embed="rId4"/>
          <a:stretch>
            <a:fillRect/>
          </a:stretch>
        </p:blipFill>
        <p:spPr>
          <a:xfrm>
            <a:off x="6686201" y="5507117"/>
            <a:ext cx="2376750" cy="487039"/>
          </a:xfrm>
          <a:prstGeom prst="rect">
            <a:avLst/>
          </a:prstGeom>
        </p:spPr>
      </p:pic>
      <p:pic>
        <p:nvPicPr>
          <p:cNvPr id="9" name="Picture 8">
            <a:extLst>
              <a:ext uri="{FF2B5EF4-FFF2-40B4-BE49-F238E27FC236}">
                <a16:creationId xmlns:a16="http://schemas.microsoft.com/office/drawing/2014/main" id="{81075559-F55B-8AB3-B116-85A79A12776E}"/>
              </a:ext>
            </a:extLst>
          </p:cNvPr>
          <p:cNvPicPr>
            <a:picLocks noChangeAspect="1"/>
          </p:cNvPicPr>
          <p:nvPr/>
        </p:nvPicPr>
        <p:blipFill>
          <a:blip r:embed="rId5"/>
          <a:stretch>
            <a:fillRect/>
          </a:stretch>
        </p:blipFill>
        <p:spPr>
          <a:xfrm>
            <a:off x="5169875" y="6296226"/>
            <a:ext cx="1852250" cy="411611"/>
          </a:xfrm>
          <a:prstGeom prst="rect">
            <a:avLst/>
          </a:prstGeom>
        </p:spPr>
      </p:pic>
    </p:spTree>
    <p:extLst>
      <p:ext uri="{BB962C8B-B14F-4D97-AF65-F5344CB8AC3E}">
        <p14:creationId xmlns:p14="http://schemas.microsoft.com/office/powerpoint/2010/main" val="269975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0D18C0-2DB2-71EA-326C-CDA6AE05AC72}"/>
              </a:ext>
            </a:extLst>
          </p:cNvPr>
          <p:cNvSpPr txBox="1">
            <a:spLocks/>
          </p:cNvSpPr>
          <p:nvPr/>
        </p:nvSpPr>
        <p:spPr>
          <a:xfrm>
            <a:off x="31865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Time-Dependent Perturbation Theory </a:t>
            </a:r>
          </a:p>
        </p:txBody>
      </p:sp>
      <p:sp>
        <p:nvSpPr>
          <p:cNvPr id="5" name="TextBox 4">
            <a:extLst>
              <a:ext uri="{FF2B5EF4-FFF2-40B4-BE49-F238E27FC236}">
                <a16:creationId xmlns:a16="http://schemas.microsoft.com/office/drawing/2014/main" id="{96C4D2A0-F9EF-CF89-C01C-521EF6B7B0D0}"/>
              </a:ext>
            </a:extLst>
          </p:cNvPr>
          <p:cNvSpPr txBox="1"/>
          <p:nvPr/>
        </p:nvSpPr>
        <p:spPr>
          <a:xfrm>
            <a:off x="318654" y="1100389"/>
            <a:ext cx="11776363" cy="369332"/>
          </a:xfrm>
          <a:prstGeom prst="rect">
            <a:avLst/>
          </a:prstGeom>
          <a:noFill/>
        </p:spPr>
        <p:txBody>
          <a:bodyPr wrap="square">
            <a:spAutoFit/>
          </a:bodyPr>
          <a:lstStyle/>
          <a:p>
            <a:r>
              <a:rPr lang="en-US" sz="1800" i="1" dirty="0">
                <a:effectLst/>
                <a:latin typeface="ACaslonPro"/>
              </a:rPr>
              <a:t>However, </a:t>
            </a:r>
            <a:endParaRPr lang="en-US" dirty="0"/>
          </a:p>
        </p:txBody>
      </p:sp>
      <p:pic>
        <p:nvPicPr>
          <p:cNvPr id="7" name="Picture 6" descr="A black plus and a white background&#10;&#10;Description automatically generated">
            <a:extLst>
              <a:ext uri="{FF2B5EF4-FFF2-40B4-BE49-F238E27FC236}">
                <a16:creationId xmlns:a16="http://schemas.microsoft.com/office/drawing/2014/main" id="{B09B7CB5-C105-85F1-BFC1-BC6E38C5D1CD}"/>
              </a:ext>
            </a:extLst>
          </p:cNvPr>
          <p:cNvPicPr>
            <a:picLocks noChangeAspect="1"/>
          </p:cNvPicPr>
          <p:nvPr/>
        </p:nvPicPr>
        <p:blipFill>
          <a:blip r:embed="rId2"/>
          <a:stretch>
            <a:fillRect/>
          </a:stretch>
        </p:blipFill>
        <p:spPr>
          <a:xfrm>
            <a:off x="1506103" y="1077292"/>
            <a:ext cx="2006024" cy="49654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1486A9-ABB5-E613-F2D0-B196DB123DA3}"/>
                  </a:ext>
                </a:extLst>
              </p:cNvPr>
              <p:cNvSpPr txBox="1"/>
              <p:nvPr/>
            </p:nvSpPr>
            <p:spPr>
              <a:xfrm>
                <a:off x="3512128" y="1116049"/>
                <a:ext cx="8679872" cy="376770"/>
              </a:xfrm>
              <a:prstGeom prst="rect">
                <a:avLst/>
              </a:prstGeom>
              <a:noFill/>
            </p:spPr>
            <p:txBody>
              <a:bodyPr wrap="square" rtlCol="0">
                <a:spAutoFit/>
              </a:bodyPr>
              <a:lstStyle/>
              <a:p>
                <a:r>
                  <a:rPr lang="en-US" sz="1800" i="1" dirty="0">
                    <a:effectLst/>
                    <a:latin typeface="ACaslonPro"/>
                  </a:rPr>
                  <a:t>is </a:t>
                </a:r>
                <a:r>
                  <a:rPr lang="en-US" sz="1800" dirty="0">
                    <a:effectLst/>
                    <a:latin typeface="ACaslonPro"/>
                  </a:rPr>
                  <a:t>equal to 1 </a:t>
                </a:r>
                <a:r>
                  <a:rPr lang="en-US" sz="1800" i="1" dirty="0">
                    <a:effectLst/>
                    <a:latin typeface="ACaslonPro"/>
                  </a:rPr>
                  <a:t>to first order in </a:t>
                </a:r>
                <a14:m>
                  <m:oMath xmlns:m="http://schemas.openxmlformats.org/officeDocument/2006/math">
                    <m:sSup>
                      <m:sSupPr>
                        <m:ctrlPr>
                          <a:rPr lang="en-US" i="1" dirty="0" smtClean="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𝐻</m:t>
                            </m:r>
                          </m:e>
                        </m:acc>
                      </m:e>
                      <m:sup>
                        <m:r>
                          <a:rPr lang="en-US" i="1" dirty="0">
                            <a:latin typeface="Cambria Math" panose="02040503050406030204" pitchFamily="18" charset="0"/>
                          </a:rPr>
                          <m:t>′</m:t>
                        </m:r>
                      </m:sup>
                    </m:sSup>
                  </m:oMath>
                </a14:m>
                <a:r>
                  <a:rPr lang="en-US" sz="1800" i="1" dirty="0">
                    <a:effectLst/>
                    <a:latin typeface="ACaslonPro"/>
                  </a:rPr>
                  <a:t> </a:t>
                </a:r>
                <a:r>
                  <a:rPr lang="en-US" dirty="0"/>
                  <a:t>which is all we can expect from a first-order approximation. </a:t>
                </a:r>
              </a:p>
            </p:txBody>
          </p:sp>
        </mc:Choice>
        <mc:Fallback xmlns="">
          <p:sp>
            <p:nvSpPr>
              <p:cNvPr id="8" name="TextBox 7">
                <a:extLst>
                  <a:ext uri="{FF2B5EF4-FFF2-40B4-BE49-F238E27FC236}">
                    <a16:creationId xmlns:a16="http://schemas.microsoft.com/office/drawing/2014/main" id="{0E1486A9-ABB5-E613-F2D0-B196DB123DA3}"/>
                  </a:ext>
                </a:extLst>
              </p:cNvPr>
              <p:cNvSpPr txBox="1">
                <a:spLocks noRot="1" noChangeAspect="1" noMove="1" noResize="1" noEditPoints="1" noAdjustHandles="1" noChangeArrowheads="1" noChangeShapeType="1" noTextEdit="1"/>
              </p:cNvSpPr>
              <p:nvPr/>
            </p:nvSpPr>
            <p:spPr>
              <a:xfrm>
                <a:off x="3512128" y="1116049"/>
                <a:ext cx="8679872" cy="376770"/>
              </a:xfrm>
              <a:prstGeom prst="rect">
                <a:avLst/>
              </a:prstGeom>
              <a:blipFill>
                <a:blip r:embed="rId3"/>
                <a:stretch>
                  <a:fillRect l="-584" t="-3226"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25179D-12BA-925E-EE04-605860D03D2A}"/>
                  </a:ext>
                </a:extLst>
              </p:cNvPr>
              <p:cNvSpPr txBox="1"/>
              <p:nvPr/>
            </p:nvSpPr>
            <p:spPr>
              <a:xfrm>
                <a:off x="318654" y="1693718"/>
                <a:ext cx="7767319" cy="439351"/>
              </a:xfrm>
              <a:prstGeom prst="rect">
                <a:avLst/>
              </a:prstGeom>
              <a:noFill/>
            </p:spPr>
            <p:txBody>
              <a:bodyPr wrap="none" rtlCol="0">
                <a:spAutoFit/>
              </a:bodyPr>
              <a:lstStyle/>
              <a:p>
                <a:r>
                  <a:rPr lang="en-US" dirty="0"/>
                  <a:t>And the same goes for the higher orders. The equation for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𝑏</m:t>
                        </m:r>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oMath>
                </a14:m>
                <a:r>
                  <a:rPr lang="en-US" dirty="0"/>
                  <a:t> can be written as  </a:t>
                </a:r>
              </a:p>
            </p:txBody>
          </p:sp>
        </mc:Choice>
        <mc:Fallback xmlns="">
          <p:sp>
            <p:nvSpPr>
              <p:cNvPr id="9" name="TextBox 8">
                <a:extLst>
                  <a:ext uri="{FF2B5EF4-FFF2-40B4-BE49-F238E27FC236}">
                    <a16:creationId xmlns:a16="http://schemas.microsoft.com/office/drawing/2014/main" id="{3025179D-12BA-925E-EE04-605860D03D2A}"/>
                  </a:ext>
                </a:extLst>
              </p:cNvPr>
              <p:cNvSpPr txBox="1">
                <a:spLocks noRot="1" noChangeAspect="1" noMove="1" noResize="1" noEditPoints="1" noAdjustHandles="1" noChangeArrowheads="1" noChangeShapeType="1" noTextEdit="1"/>
              </p:cNvSpPr>
              <p:nvPr/>
            </p:nvSpPr>
            <p:spPr>
              <a:xfrm>
                <a:off x="318654" y="1693718"/>
                <a:ext cx="7767319" cy="439351"/>
              </a:xfrm>
              <a:prstGeom prst="rect">
                <a:avLst/>
              </a:prstGeom>
              <a:blipFill>
                <a:blip r:embed="rId4"/>
                <a:stretch>
                  <a:fillRect l="-489" r="-326" b="-22857"/>
                </a:stretch>
              </a:blipFill>
            </p:spPr>
            <p:txBody>
              <a:bodyPr/>
              <a:lstStyle/>
              <a:p>
                <a:r>
                  <a:rPr lang="en-US">
                    <a:noFill/>
                  </a:rPr>
                  <a:t> </a:t>
                </a:r>
              </a:p>
            </p:txBody>
          </p:sp>
        </mc:Fallback>
      </mc:AlternateContent>
      <p:pic>
        <p:nvPicPr>
          <p:cNvPr id="13" name="Picture 12" descr="A black text on a white background&#10;&#10;Description automatically generated">
            <a:extLst>
              <a:ext uri="{FF2B5EF4-FFF2-40B4-BE49-F238E27FC236}">
                <a16:creationId xmlns:a16="http://schemas.microsoft.com/office/drawing/2014/main" id="{BC897ADD-D616-FCD1-F962-1A2B1499489B}"/>
              </a:ext>
            </a:extLst>
          </p:cNvPr>
          <p:cNvPicPr>
            <a:picLocks noChangeAspect="1"/>
          </p:cNvPicPr>
          <p:nvPr/>
        </p:nvPicPr>
        <p:blipFill>
          <a:blip r:embed="rId5"/>
          <a:stretch>
            <a:fillRect/>
          </a:stretch>
        </p:blipFill>
        <p:spPr>
          <a:xfrm>
            <a:off x="5790992" y="2333968"/>
            <a:ext cx="5043263" cy="663128"/>
          </a:xfrm>
          <a:prstGeom prst="rect">
            <a:avLst/>
          </a:prstGeom>
        </p:spPr>
      </p:pic>
      <p:sp>
        <p:nvSpPr>
          <p:cNvPr id="14" name="Right Arrow 13">
            <a:extLst>
              <a:ext uri="{FF2B5EF4-FFF2-40B4-BE49-F238E27FC236}">
                <a16:creationId xmlns:a16="http://schemas.microsoft.com/office/drawing/2014/main" id="{CCABEEE1-4E72-04B6-0EFE-440E104F6793}"/>
              </a:ext>
            </a:extLst>
          </p:cNvPr>
          <p:cNvSpPr/>
          <p:nvPr/>
        </p:nvSpPr>
        <p:spPr>
          <a:xfrm>
            <a:off x="5212669" y="2483085"/>
            <a:ext cx="259772" cy="3453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7260E3D-CCE1-ED10-3C33-9F2579F2261F}"/>
              </a:ext>
            </a:extLst>
          </p:cNvPr>
          <p:cNvGrpSpPr/>
          <p:nvPr/>
        </p:nvGrpSpPr>
        <p:grpSpPr>
          <a:xfrm>
            <a:off x="405245" y="2161519"/>
            <a:ext cx="4488873" cy="1210878"/>
            <a:chOff x="405245" y="2161519"/>
            <a:chExt cx="4488873" cy="1210878"/>
          </a:xfrm>
        </p:grpSpPr>
        <p:pic>
          <p:nvPicPr>
            <p:cNvPr id="11" name="Picture 10" descr="A math equation with symbols&#10;&#10;Description automatically generated with medium confidence">
              <a:extLst>
                <a:ext uri="{FF2B5EF4-FFF2-40B4-BE49-F238E27FC236}">
                  <a16:creationId xmlns:a16="http://schemas.microsoft.com/office/drawing/2014/main" id="{866169FB-A3F8-B4DE-9D7D-37C49D8DF95F}"/>
                </a:ext>
              </a:extLst>
            </p:cNvPr>
            <p:cNvPicPr>
              <a:picLocks noChangeAspect="1"/>
            </p:cNvPicPr>
            <p:nvPr/>
          </p:nvPicPr>
          <p:blipFill>
            <a:blip r:embed="rId6"/>
            <a:stretch>
              <a:fillRect/>
            </a:stretch>
          </p:blipFill>
          <p:spPr>
            <a:xfrm>
              <a:off x="405245" y="2264647"/>
              <a:ext cx="4488873" cy="663129"/>
            </a:xfrm>
            <a:prstGeom prst="rect">
              <a:avLst/>
            </a:prstGeom>
          </p:spPr>
        </p:pic>
        <p:pic>
          <p:nvPicPr>
            <p:cNvPr id="16" name="Picture 15" descr="A white background with black and white clouds&#10;&#10;Description automatically generated">
              <a:extLst>
                <a:ext uri="{FF2B5EF4-FFF2-40B4-BE49-F238E27FC236}">
                  <a16:creationId xmlns:a16="http://schemas.microsoft.com/office/drawing/2014/main" id="{B7044F66-69D7-EE85-E804-48A4B430367F}"/>
                </a:ext>
              </a:extLst>
            </p:cNvPr>
            <p:cNvPicPr>
              <a:picLocks noChangeAspect="1"/>
            </p:cNvPicPr>
            <p:nvPr/>
          </p:nvPicPr>
          <p:blipFill>
            <a:blip r:embed="rId7"/>
            <a:stretch>
              <a:fillRect/>
            </a:stretch>
          </p:blipFill>
          <p:spPr>
            <a:xfrm>
              <a:off x="405245" y="2161519"/>
              <a:ext cx="1995055" cy="1210878"/>
            </a:xfrm>
            <a:prstGeom prst="rect">
              <a:avLst/>
            </a:prstGeom>
          </p:spPr>
        </p:pic>
      </p:grpSp>
      <p:sp>
        <p:nvSpPr>
          <p:cNvPr id="18" name="TextBox 17">
            <a:extLst>
              <a:ext uri="{FF2B5EF4-FFF2-40B4-BE49-F238E27FC236}">
                <a16:creationId xmlns:a16="http://schemas.microsoft.com/office/drawing/2014/main" id="{8CF4EFC1-F5F7-11C4-A279-75CBABF08582}"/>
              </a:ext>
            </a:extLst>
          </p:cNvPr>
          <p:cNvSpPr txBox="1"/>
          <p:nvPr/>
        </p:nvSpPr>
        <p:spPr>
          <a:xfrm>
            <a:off x="318654" y="3031515"/>
            <a:ext cx="5969904" cy="369332"/>
          </a:xfrm>
          <a:prstGeom prst="rect">
            <a:avLst/>
          </a:prstGeom>
          <a:noFill/>
        </p:spPr>
        <p:txBody>
          <a:bodyPr wrap="none" rtlCol="0">
            <a:spAutoFit/>
          </a:bodyPr>
          <a:lstStyle/>
          <a:p>
            <a:r>
              <a:rPr lang="en-US" dirty="0"/>
              <a:t>where                       and we restored the exponential factor in </a:t>
            </a:r>
          </a:p>
        </p:txBody>
      </p:sp>
      <p:pic>
        <p:nvPicPr>
          <p:cNvPr id="20" name="Picture 19">
            <a:extLst>
              <a:ext uri="{FF2B5EF4-FFF2-40B4-BE49-F238E27FC236}">
                <a16:creationId xmlns:a16="http://schemas.microsoft.com/office/drawing/2014/main" id="{2EC1221F-A889-3CD4-72FB-572F2A2E3F20}"/>
              </a:ext>
            </a:extLst>
          </p:cNvPr>
          <p:cNvPicPr>
            <a:picLocks noChangeAspect="1"/>
          </p:cNvPicPr>
          <p:nvPr/>
        </p:nvPicPr>
        <p:blipFill>
          <a:blip r:embed="rId8"/>
          <a:stretch>
            <a:fillRect/>
          </a:stretch>
        </p:blipFill>
        <p:spPr>
          <a:xfrm>
            <a:off x="6206835" y="3053428"/>
            <a:ext cx="3200869" cy="369331"/>
          </a:xfrm>
          <a:prstGeom prst="rect">
            <a:avLst/>
          </a:prstGeom>
        </p:spPr>
      </p:pic>
      <p:pic>
        <p:nvPicPr>
          <p:cNvPr id="22" name="Picture 21" descr="A black text on a white background&#10;&#10;Description automatically generated">
            <a:extLst>
              <a:ext uri="{FF2B5EF4-FFF2-40B4-BE49-F238E27FC236}">
                <a16:creationId xmlns:a16="http://schemas.microsoft.com/office/drawing/2014/main" id="{F793D2C2-4FE9-90F7-4D70-D04A10742F58}"/>
              </a:ext>
            </a:extLst>
          </p:cNvPr>
          <p:cNvPicPr>
            <a:picLocks noChangeAspect="1"/>
          </p:cNvPicPr>
          <p:nvPr/>
        </p:nvPicPr>
        <p:blipFill>
          <a:blip r:embed="rId9"/>
          <a:stretch>
            <a:fillRect/>
          </a:stretch>
        </p:blipFill>
        <p:spPr>
          <a:xfrm>
            <a:off x="1102590" y="3019331"/>
            <a:ext cx="965200" cy="3937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030A794-3450-17D5-BEAE-92A88D75072D}"/>
                  </a:ext>
                </a:extLst>
              </p:cNvPr>
              <p:cNvSpPr txBox="1"/>
              <p:nvPr/>
            </p:nvSpPr>
            <p:spPr>
              <a:xfrm>
                <a:off x="318653" y="3590015"/>
                <a:ext cx="11464637" cy="1275606"/>
              </a:xfrm>
              <a:prstGeom prst="rect">
                <a:avLst/>
              </a:prstGeom>
              <a:noFill/>
            </p:spPr>
            <p:txBody>
              <a:bodyPr wrap="square">
                <a:spAutoFit/>
              </a:bodyPr>
              <a:lstStyle/>
              <a:p>
                <a:r>
                  <a:rPr lang="en-US" sz="1800" dirty="0">
                    <a:effectLst/>
                    <a:latin typeface="ACaslonPro"/>
                  </a:rPr>
                  <a:t>This suggests a nice pictorial interpretation: the system remains in state </a:t>
                </a:r>
                <a:r>
                  <a:rPr lang="en-US" sz="1800" i="1" dirty="0">
                    <a:effectLst/>
                    <a:latin typeface="ACaslonPro"/>
                  </a:rPr>
                  <a:t>a </a:t>
                </a:r>
                <a:r>
                  <a:rPr lang="en-US" sz="1800" dirty="0">
                    <a:effectLst/>
                    <a:latin typeface="ACaslonPro"/>
                  </a:rPr>
                  <a:t>from time 0 to time </a:t>
                </a:r>
                <a14:m>
                  <m:oMath xmlns:m="http://schemas.openxmlformats.org/officeDocument/2006/math">
                    <m:r>
                      <a:rPr lang="en-US" sz="1800" i="1" dirty="0" smtClean="0">
                        <a:effectLst/>
                        <a:latin typeface="Cambria Math" panose="02040503050406030204" pitchFamily="18" charset="0"/>
                      </a:rPr>
                      <m:t>𝑡</m:t>
                    </m:r>
                    <m:r>
                      <a:rPr lang="en-US" sz="1800" i="1" dirty="0" smtClean="0">
                        <a:effectLst/>
                        <a:latin typeface="Cambria Math" panose="02040503050406030204" pitchFamily="18" charset="0"/>
                      </a:rPr>
                      <m:t>’</m:t>
                    </m:r>
                  </m:oMath>
                </a14:m>
                <a:r>
                  <a:rPr lang="en-US" sz="1800" dirty="0">
                    <a:effectLst/>
                    <a:latin typeface="ACaslonPro"/>
                  </a:rPr>
                  <a:t> (picking up the “wiggle factor” </a:t>
                </a:r>
                <a14:m>
                  <m:oMath xmlns:m="http://schemas.openxmlformats.org/officeDocument/2006/math">
                    <m:sSup>
                      <m:sSupPr>
                        <m:ctrlPr>
                          <a:rPr lang="en-US" sz="1800" i="1" smtClean="0">
                            <a:effectLst/>
                            <a:latin typeface="Cambria Math" panose="02040503050406030204" pitchFamily="18" charset="0"/>
                          </a:rPr>
                        </m:ctrlPr>
                      </m:sSupPr>
                      <m:e>
                        <m:r>
                          <a:rPr lang="en-US" sz="1800" i="1" smtClean="0">
                            <a:effectLst/>
                            <a:latin typeface="Cambria Math" panose="02040503050406030204" pitchFamily="18" charset="0"/>
                          </a:rPr>
                          <m:t>𝑒</m:t>
                        </m:r>
                      </m:e>
                      <m:sup>
                        <m:r>
                          <a:rPr lang="en-US" sz="1800" i="1" smtClean="0">
                            <a:effectLst/>
                            <a:latin typeface="Cambria Math" panose="02040503050406030204" pitchFamily="18" charset="0"/>
                          </a:rPr>
                          <m:t>−</m:t>
                        </m:r>
                        <m:r>
                          <a:rPr lang="en-US" sz="1800" i="1" smtClean="0">
                            <a:effectLst/>
                            <a:latin typeface="Cambria Math" panose="02040503050406030204" pitchFamily="18" charset="0"/>
                          </a:rPr>
                          <m:t>𝑖</m:t>
                        </m:r>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𝑎</m:t>
                            </m:r>
                          </m:sub>
                        </m:sSub>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𝑡</m:t>
                            </m:r>
                          </m:e>
                          <m:sup>
                            <m:r>
                              <a:rPr lang="en-US" sz="1800" b="0" i="1" smtClean="0">
                                <a:effectLst/>
                                <a:latin typeface="Cambria Math" panose="02040503050406030204" pitchFamily="18" charset="0"/>
                              </a:rPr>
                              <m:t>′</m:t>
                            </m:r>
                          </m:sup>
                        </m:sSup>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ℏ</m:t>
                        </m:r>
                      </m:sup>
                    </m:sSup>
                  </m:oMath>
                </a14:m>
                <a:r>
                  <a:rPr lang="en-US" dirty="0"/>
                  <a:t>), makes a transition from state </a:t>
                </a:r>
                <a:r>
                  <a:rPr lang="en-US" i="1" dirty="0"/>
                  <a:t>a </a:t>
                </a:r>
                <a:r>
                  <a:rPr lang="en-US" dirty="0"/>
                  <a:t>to state </a:t>
                </a:r>
                <a:r>
                  <a:rPr lang="en-US" i="1" dirty="0"/>
                  <a:t>b </a:t>
                </a:r>
                <a:r>
                  <a:rPr lang="en-US" dirty="0"/>
                  <a:t>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and then remains in state </a:t>
                </a:r>
                <a:r>
                  <a:rPr lang="en-US" i="1" dirty="0"/>
                  <a:t>b </a:t>
                </a:r>
                <a:r>
                  <a:rPr lang="en-US" dirty="0"/>
                  <a:t>until time </a:t>
                </a:r>
                <a:r>
                  <a:rPr lang="en-US" i="1" dirty="0"/>
                  <a:t>t </a:t>
                </a:r>
                <a:r>
                  <a:rPr lang="en-US" dirty="0"/>
                  <a:t>(picking up the “wiggle factor”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ℏ</m:t>
                        </m:r>
                      </m:sup>
                    </m:sSup>
                  </m:oMath>
                </a14:m>
                <a:r>
                  <a:rPr lang="en-US" dirty="0"/>
                  <a:t>). This process is represented in Figure below. (Don’t take the picture too literally: there is no sharp transition between these states; in fact, you integrate over all the times </a:t>
                </a:r>
                <a:r>
                  <a:rPr lang="en-US" sz="1800" dirty="0">
                    <a:effectLst/>
                    <a:latin typeface="ACaslonPro"/>
                  </a:rPr>
                  <a:t> </a:t>
                </a:r>
                <a:endParaRPr lang="en-US" dirty="0"/>
              </a:p>
            </p:txBody>
          </p:sp>
        </mc:Choice>
        <mc:Fallback xmlns="">
          <p:sp>
            <p:nvSpPr>
              <p:cNvPr id="24" name="TextBox 23">
                <a:extLst>
                  <a:ext uri="{FF2B5EF4-FFF2-40B4-BE49-F238E27FC236}">
                    <a16:creationId xmlns:a16="http://schemas.microsoft.com/office/drawing/2014/main" id="{F030A794-3450-17D5-BEAE-92A88D75072D}"/>
                  </a:ext>
                </a:extLst>
              </p:cNvPr>
              <p:cNvSpPr txBox="1">
                <a:spLocks noRot="1" noChangeAspect="1" noMove="1" noResize="1" noEditPoints="1" noAdjustHandles="1" noChangeArrowheads="1" noChangeShapeType="1" noTextEdit="1"/>
              </p:cNvSpPr>
              <p:nvPr/>
            </p:nvSpPr>
            <p:spPr>
              <a:xfrm>
                <a:off x="318653" y="3590015"/>
                <a:ext cx="11464637" cy="1275606"/>
              </a:xfrm>
              <a:prstGeom prst="rect">
                <a:avLst/>
              </a:prstGeom>
              <a:blipFill>
                <a:blip r:embed="rId10"/>
                <a:stretch>
                  <a:fillRect l="-332" t="-1961" b="-6863"/>
                </a:stretch>
              </a:blipFill>
            </p:spPr>
            <p:txBody>
              <a:bodyPr/>
              <a:lstStyle/>
              <a:p>
                <a:r>
                  <a:rPr lang="en-US">
                    <a:noFill/>
                  </a:rPr>
                  <a:t> </a:t>
                </a:r>
              </a:p>
            </p:txBody>
          </p:sp>
        </mc:Fallback>
      </mc:AlternateContent>
      <p:pic>
        <p:nvPicPr>
          <p:cNvPr id="26" name="Picture 25" descr="A graph of a function&#10;&#10;Description automatically generated">
            <a:extLst>
              <a:ext uri="{FF2B5EF4-FFF2-40B4-BE49-F238E27FC236}">
                <a16:creationId xmlns:a16="http://schemas.microsoft.com/office/drawing/2014/main" id="{59447F3F-3280-885B-7ABB-B6DA77DBAED3}"/>
              </a:ext>
            </a:extLst>
          </p:cNvPr>
          <p:cNvPicPr>
            <a:picLocks noChangeAspect="1"/>
          </p:cNvPicPr>
          <p:nvPr/>
        </p:nvPicPr>
        <p:blipFill>
          <a:blip r:embed="rId11"/>
          <a:stretch>
            <a:fillRect/>
          </a:stretch>
        </p:blipFill>
        <p:spPr>
          <a:xfrm>
            <a:off x="4000199" y="5054789"/>
            <a:ext cx="3883660" cy="1486339"/>
          </a:xfrm>
          <a:prstGeom prst="rect">
            <a:avLst/>
          </a:prstGeom>
        </p:spPr>
      </p:pic>
    </p:spTree>
    <p:extLst>
      <p:ext uri="{BB962C8B-B14F-4D97-AF65-F5344CB8AC3E}">
        <p14:creationId xmlns:p14="http://schemas.microsoft.com/office/powerpoint/2010/main" val="226540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B513F8-E904-0271-D4BC-E795E5778C25}"/>
              </a:ext>
            </a:extLst>
          </p:cNvPr>
          <p:cNvSpPr txBox="1">
            <a:spLocks/>
          </p:cNvSpPr>
          <p:nvPr/>
        </p:nvSpPr>
        <p:spPr>
          <a:xfrm>
            <a:off x="31865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Time-Dependent Perturbation Theory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92CB24-AB66-B75A-0FEC-24655F630613}"/>
                  </a:ext>
                </a:extLst>
              </p:cNvPr>
              <p:cNvSpPr txBox="1"/>
              <p:nvPr/>
            </p:nvSpPr>
            <p:spPr>
              <a:xfrm>
                <a:off x="318655" y="1062382"/>
                <a:ext cx="11554690" cy="716350"/>
              </a:xfrm>
              <a:prstGeom prst="rect">
                <a:avLst/>
              </a:prstGeom>
              <a:noFill/>
            </p:spPr>
            <p:txBody>
              <a:bodyPr wrap="square">
                <a:spAutoFit/>
              </a:bodyPr>
              <a:lstStyle/>
              <a:p>
                <a:r>
                  <a:rPr lang="en-US" sz="1800" dirty="0">
                    <a:effectLst/>
                    <a:latin typeface="ACaslonPro"/>
                  </a:rPr>
                  <a:t>This interpretation of the perturbation series is especially illuminating at higher orders and for multi- </a:t>
                </a:r>
                <a:endParaRPr lang="en-US" dirty="0"/>
              </a:p>
              <a:p>
                <a:r>
                  <a:rPr lang="en-US" sz="1800" dirty="0">
                    <a:effectLst/>
                    <a:latin typeface="ACaslonPro"/>
                  </a:rPr>
                  <a:t>level systems, where the expressions become complicated. Consider the Equation for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𝑎</m:t>
                        </m:r>
                      </m:sub>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bSup>
                  </m:oMath>
                </a14:m>
                <a:endParaRPr lang="en-US" dirty="0"/>
              </a:p>
            </p:txBody>
          </p:sp>
        </mc:Choice>
        <mc:Fallback xmlns="">
          <p:sp>
            <p:nvSpPr>
              <p:cNvPr id="5" name="TextBox 4">
                <a:extLst>
                  <a:ext uri="{FF2B5EF4-FFF2-40B4-BE49-F238E27FC236}">
                    <a16:creationId xmlns:a16="http://schemas.microsoft.com/office/drawing/2014/main" id="{DC92CB24-AB66-B75A-0FEC-24655F630613}"/>
                  </a:ext>
                </a:extLst>
              </p:cNvPr>
              <p:cNvSpPr txBox="1">
                <a:spLocks noRot="1" noChangeAspect="1" noMove="1" noResize="1" noEditPoints="1" noAdjustHandles="1" noChangeArrowheads="1" noChangeShapeType="1" noTextEdit="1"/>
              </p:cNvSpPr>
              <p:nvPr/>
            </p:nvSpPr>
            <p:spPr>
              <a:xfrm>
                <a:off x="318655" y="1062382"/>
                <a:ext cx="11554690" cy="716350"/>
              </a:xfrm>
              <a:prstGeom prst="rect">
                <a:avLst/>
              </a:prstGeom>
              <a:blipFill>
                <a:blip r:embed="rId2"/>
                <a:stretch>
                  <a:fillRect l="-329" t="-3448" b="-10345"/>
                </a:stretch>
              </a:blipFill>
            </p:spPr>
            <p:txBody>
              <a:bodyPr/>
              <a:lstStyle/>
              <a:p>
                <a:r>
                  <a:rPr lang="en-US">
                    <a:noFill/>
                  </a:rPr>
                  <a:t> </a:t>
                </a:r>
              </a:p>
            </p:txBody>
          </p:sp>
        </mc:Fallback>
      </mc:AlternateContent>
      <p:pic>
        <p:nvPicPr>
          <p:cNvPr id="7" name="Picture 6" descr="A close up of a text&#10;&#10;Description automatically generated">
            <a:extLst>
              <a:ext uri="{FF2B5EF4-FFF2-40B4-BE49-F238E27FC236}">
                <a16:creationId xmlns:a16="http://schemas.microsoft.com/office/drawing/2014/main" id="{241DF1EF-F6ED-B44A-2D07-AAFF0FFFAA63}"/>
              </a:ext>
            </a:extLst>
          </p:cNvPr>
          <p:cNvPicPr>
            <a:picLocks noChangeAspect="1"/>
          </p:cNvPicPr>
          <p:nvPr/>
        </p:nvPicPr>
        <p:blipFill>
          <a:blip r:embed="rId3"/>
          <a:stretch>
            <a:fillRect/>
          </a:stretch>
        </p:blipFill>
        <p:spPr>
          <a:xfrm>
            <a:off x="318655" y="1815406"/>
            <a:ext cx="5444260" cy="716350"/>
          </a:xfrm>
          <a:prstGeom prst="rect">
            <a:avLst/>
          </a:prstGeom>
        </p:spPr>
      </p:pic>
      <p:pic>
        <p:nvPicPr>
          <p:cNvPr id="9" name="Picture 8" descr="A math equations and formulas&#10;&#10;Description automatically generated with medium confidence">
            <a:extLst>
              <a:ext uri="{FF2B5EF4-FFF2-40B4-BE49-F238E27FC236}">
                <a16:creationId xmlns:a16="http://schemas.microsoft.com/office/drawing/2014/main" id="{A130C370-A4AB-E0C0-8B19-DA744060D9D9}"/>
              </a:ext>
            </a:extLst>
          </p:cNvPr>
          <p:cNvPicPr>
            <a:picLocks noChangeAspect="1"/>
          </p:cNvPicPr>
          <p:nvPr/>
        </p:nvPicPr>
        <p:blipFill>
          <a:blip r:embed="rId4"/>
          <a:stretch>
            <a:fillRect/>
          </a:stretch>
        </p:blipFill>
        <p:spPr>
          <a:xfrm>
            <a:off x="318655" y="2984925"/>
            <a:ext cx="6043899" cy="1070841"/>
          </a:xfrm>
          <a:prstGeom prst="rect">
            <a:avLst/>
          </a:prstGeom>
        </p:spPr>
      </p:pic>
      <p:sp>
        <p:nvSpPr>
          <p:cNvPr id="10" name="TextBox 9">
            <a:extLst>
              <a:ext uri="{FF2B5EF4-FFF2-40B4-BE49-F238E27FC236}">
                <a16:creationId xmlns:a16="http://schemas.microsoft.com/office/drawing/2014/main" id="{C71908CE-E303-52A3-FE19-E3C80DBA1C12}"/>
              </a:ext>
            </a:extLst>
          </p:cNvPr>
          <p:cNvSpPr txBox="1"/>
          <p:nvPr/>
        </p:nvSpPr>
        <p:spPr>
          <a:xfrm>
            <a:off x="318655" y="2570404"/>
            <a:ext cx="2413802" cy="369332"/>
          </a:xfrm>
          <a:prstGeom prst="rect">
            <a:avLst/>
          </a:prstGeom>
          <a:noFill/>
        </p:spPr>
        <p:txBody>
          <a:bodyPr wrap="none" rtlCol="0">
            <a:spAutoFit/>
          </a:bodyPr>
          <a:lstStyle/>
          <a:p>
            <a:r>
              <a:rPr lang="en-US" dirty="0"/>
              <a:t>This can be rewritten as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BD30F2-BF53-34AE-7D4E-8287025CD6AF}"/>
                  </a:ext>
                </a:extLst>
              </p:cNvPr>
              <p:cNvSpPr txBox="1"/>
              <p:nvPr/>
            </p:nvSpPr>
            <p:spPr>
              <a:xfrm>
                <a:off x="155863" y="4145929"/>
                <a:ext cx="11836895" cy="646331"/>
              </a:xfrm>
              <a:prstGeom prst="rect">
                <a:avLst/>
              </a:prstGeom>
              <a:noFill/>
            </p:spPr>
            <p:txBody>
              <a:bodyPr wrap="none" rtlCol="0">
                <a:spAutoFit/>
              </a:bodyPr>
              <a:lstStyle/>
              <a:p>
                <a:r>
                  <a:rPr lang="en-US" sz="1800" dirty="0">
                    <a:effectLst/>
                    <a:latin typeface="ACaslonPro"/>
                  </a:rPr>
                  <a:t>The two terms here describe a process where the system remains in state </a:t>
                </a:r>
                <a:r>
                  <a:rPr lang="en-US" sz="1800" i="1" dirty="0">
                    <a:effectLst/>
                    <a:latin typeface="ACaslonPro"/>
                  </a:rPr>
                  <a:t>a </a:t>
                </a:r>
                <a:r>
                  <a:rPr lang="en-US" sz="1800" dirty="0">
                    <a:effectLst/>
                    <a:latin typeface="ACaslonPro"/>
                  </a:rPr>
                  <a:t>for the entire time, and a second process where</a:t>
                </a:r>
                <a:r>
                  <a:rPr lang="en-US" dirty="0">
                    <a:latin typeface="ACaslonPro"/>
                  </a:rPr>
                  <a:t> </a:t>
                </a:r>
              </a:p>
              <a:p>
                <a:r>
                  <a:rPr lang="en-US" sz="1800" dirty="0">
                    <a:effectLst/>
                    <a:latin typeface="ACaslonPro"/>
                  </a:rPr>
                  <a:t>the system transitions from </a:t>
                </a:r>
                <a:r>
                  <a:rPr lang="en-US" sz="1800" i="1" dirty="0">
                    <a:effectLst/>
                    <a:latin typeface="ACaslonPro"/>
                  </a:rPr>
                  <a:t>a </a:t>
                </a:r>
                <a:r>
                  <a:rPr lang="en-US" sz="1800" dirty="0">
                    <a:effectLst/>
                    <a:latin typeface="ACaslonPro"/>
                  </a:rPr>
                  <a:t>to </a:t>
                </a:r>
                <a:r>
                  <a:rPr lang="en-US" sz="1800" i="1" dirty="0">
                    <a:effectLst/>
                    <a:latin typeface="ACaslonPro"/>
                  </a:rPr>
                  <a:t>b </a:t>
                </a:r>
                <a:r>
                  <a:rPr lang="en-US" sz="1800" dirty="0">
                    <a:effectLst/>
                    <a:latin typeface="ACaslonPro"/>
                  </a:rPr>
                  <a:t>at time </a:t>
                </a:r>
                <a14:m>
                  <m:oMath xmlns:m="http://schemas.openxmlformats.org/officeDocument/2006/math">
                    <m:r>
                      <a:rPr lang="en-US" sz="1800" i="1" dirty="0" smtClean="0">
                        <a:effectLst/>
                        <a:latin typeface="Cambria Math" panose="02040503050406030204" pitchFamily="18" charset="0"/>
                      </a:rPr>
                      <m:t>𝑡</m:t>
                    </m:r>
                    <m:r>
                      <a:rPr lang="en-US" sz="1800" i="1" dirty="0" smtClean="0">
                        <a:effectLst/>
                        <a:latin typeface="Cambria Math" panose="02040503050406030204" pitchFamily="18" charset="0"/>
                      </a:rPr>
                      <m:t>’’</m:t>
                    </m:r>
                  </m:oMath>
                </a14:m>
                <a:r>
                  <a:rPr lang="en-US" dirty="0"/>
                  <a:t> and then back to </a:t>
                </a:r>
                <a:r>
                  <a:rPr lang="en-US" i="1" dirty="0"/>
                  <a:t>a </a:t>
                </a:r>
                <a:r>
                  <a:rPr lang="en-US" dirty="0"/>
                  <a:t>at time t’. Graphically, this is shown </a:t>
                </a:r>
              </a:p>
            </p:txBody>
          </p:sp>
        </mc:Choice>
        <mc:Fallback xmlns="">
          <p:sp>
            <p:nvSpPr>
              <p:cNvPr id="11" name="TextBox 10">
                <a:extLst>
                  <a:ext uri="{FF2B5EF4-FFF2-40B4-BE49-F238E27FC236}">
                    <a16:creationId xmlns:a16="http://schemas.microsoft.com/office/drawing/2014/main" id="{5ABD30F2-BF53-34AE-7D4E-8287025CD6AF}"/>
                  </a:ext>
                </a:extLst>
              </p:cNvPr>
              <p:cNvSpPr txBox="1">
                <a:spLocks noRot="1" noChangeAspect="1" noMove="1" noResize="1" noEditPoints="1" noAdjustHandles="1" noChangeArrowheads="1" noChangeShapeType="1" noTextEdit="1"/>
              </p:cNvSpPr>
              <p:nvPr/>
            </p:nvSpPr>
            <p:spPr>
              <a:xfrm>
                <a:off x="155863" y="4145929"/>
                <a:ext cx="11836895" cy="646331"/>
              </a:xfrm>
              <a:prstGeom prst="rect">
                <a:avLst/>
              </a:prstGeom>
              <a:blipFill>
                <a:blip r:embed="rId5"/>
                <a:stretch>
                  <a:fillRect l="-429" t="-3846" b="-15385"/>
                </a:stretch>
              </a:blipFill>
            </p:spPr>
            <p:txBody>
              <a:bodyPr/>
              <a:lstStyle/>
              <a:p>
                <a:r>
                  <a:rPr lang="en-US">
                    <a:noFill/>
                  </a:rPr>
                  <a:t> </a:t>
                </a:r>
              </a:p>
            </p:txBody>
          </p:sp>
        </mc:Fallback>
      </mc:AlternateContent>
      <p:pic>
        <p:nvPicPr>
          <p:cNvPr id="13" name="Picture 12" descr="A group of arrows with a plus symbol&#10;&#10;Description automatically generated">
            <a:extLst>
              <a:ext uri="{FF2B5EF4-FFF2-40B4-BE49-F238E27FC236}">
                <a16:creationId xmlns:a16="http://schemas.microsoft.com/office/drawing/2014/main" id="{F11C011C-A835-1CEE-A532-21BA27C3D46C}"/>
              </a:ext>
            </a:extLst>
          </p:cNvPr>
          <p:cNvPicPr>
            <a:picLocks noChangeAspect="1"/>
          </p:cNvPicPr>
          <p:nvPr/>
        </p:nvPicPr>
        <p:blipFill>
          <a:blip r:embed="rId6"/>
          <a:stretch>
            <a:fillRect/>
          </a:stretch>
        </p:blipFill>
        <p:spPr>
          <a:xfrm>
            <a:off x="2011493" y="4882422"/>
            <a:ext cx="7244932" cy="1040395"/>
          </a:xfrm>
          <a:prstGeom prst="rect">
            <a:avLst/>
          </a:prstGeom>
        </p:spPr>
      </p:pic>
    </p:spTree>
    <p:extLst>
      <p:ext uri="{BB962C8B-B14F-4D97-AF65-F5344CB8AC3E}">
        <p14:creationId xmlns:p14="http://schemas.microsoft.com/office/powerpoint/2010/main" val="187451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577EDAA-3127-14EA-AC41-C4839061B9C7}"/>
              </a:ext>
            </a:extLst>
          </p:cNvPr>
          <p:cNvSpPr txBox="1">
            <a:spLocks/>
          </p:cNvSpPr>
          <p:nvPr/>
        </p:nvSpPr>
        <p:spPr>
          <a:xfrm>
            <a:off x="31865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Time-Dependent Perturbation Theory </a:t>
            </a:r>
          </a:p>
        </p:txBody>
      </p:sp>
      <p:sp>
        <p:nvSpPr>
          <p:cNvPr id="5" name="TextBox 4">
            <a:extLst>
              <a:ext uri="{FF2B5EF4-FFF2-40B4-BE49-F238E27FC236}">
                <a16:creationId xmlns:a16="http://schemas.microsoft.com/office/drawing/2014/main" id="{513AA6DD-8D0D-C17C-C57A-D442937808E4}"/>
              </a:ext>
            </a:extLst>
          </p:cNvPr>
          <p:cNvSpPr txBox="1"/>
          <p:nvPr/>
        </p:nvSpPr>
        <p:spPr>
          <a:xfrm>
            <a:off x="318655" y="1140897"/>
            <a:ext cx="11554690" cy="369332"/>
          </a:xfrm>
          <a:prstGeom prst="rect">
            <a:avLst/>
          </a:prstGeom>
          <a:noFill/>
        </p:spPr>
        <p:txBody>
          <a:bodyPr wrap="square">
            <a:spAutoFit/>
          </a:bodyPr>
          <a:lstStyle/>
          <a:p>
            <a:r>
              <a:rPr lang="en-US" sz="1800" dirty="0">
                <a:effectLst/>
                <a:latin typeface="ACaslonPro"/>
              </a:rPr>
              <a:t>With the insight provided by these pictures, it is easy to write down the general result for a multi-level system </a:t>
            </a:r>
            <a:endParaRPr lang="en-US" dirty="0"/>
          </a:p>
        </p:txBody>
      </p:sp>
      <p:pic>
        <p:nvPicPr>
          <p:cNvPr id="7" name="Picture 6" descr="A group of mathematical equations&#10;&#10;Description automatically generated">
            <a:extLst>
              <a:ext uri="{FF2B5EF4-FFF2-40B4-BE49-F238E27FC236}">
                <a16:creationId xmlns:a16="http://schemas.microsoft.com/office/drawing/2014/main" id="{D3990CD9-F78D-76E1-8EDA-04770A282256}"/>
              </a:ext>
            </a:extLst>
          </p:cNvPr>
          <p:cNvPicPr>
            <a:picLocks noChangeAspect="1"/>
          </p:cNvPicPr>
          <p:nvPr/>
        </p:nvPicPr>
        <p:blipFill>
          <a:blip r:embed="rId2"/>
          <a:stretch>
            <a:fillRect/>
          </a:stretch>
        </p:blipFill>
        <p:spPr>
          <a:xfrm>
            <a:off x="2511147" y="1586346"/>
            <a:ext cx="6780966" cy="1842654"/>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862DDB-3F35-7ADE-5650-8360263DB83C}"/>
                  </a:ext>
                </a:extLst>
              </p:cNvPr>
              <p:cNvSpPr txBox="1"/>
              <p:nvPr/>
            </p:nvSpPr>
            <p:spPr>
              <a:xfrm>
                <a:off x="318655" y="3701161"/>
                <a:ext cx="11703627" cy="646331"/>
              </a:xfrm>
              <a:prstGeom prst="rect">
                <a:avLst/>
              </a:prstGeom>
              <a:noFill/>
            </p:spPr>
            <p:txBody>
              <a:bodyPr wrap="square">
                <a:spAutoFit/>
              </a:bodyPr>
              <a:lstStyle/>
              <a:p>
                <a:r>
                  <a:rPr lang="en-US" sz="1800" dirty="0">
                    <a:effectLst/>
                    <a:latin typeface="ACaslonPro"/>
                  </a:rPr>
                  <a:t>For </a:t>
                </a:r>
                <a14:m>
                  <m:oMath xmlns:m="http://schemas.openxmlformats.org/officeDocument/2006/math">
                    <m:r>
                      <a:rPr lang="en-US" sz="1800" b="0" i="1" smtClean="0">
                        <a:effectLst/>
                        <a:latin typeface="Cambria Math" panose="02040503050406030204" pitchFamily="18" charset="0"/>
                      </a:rPr>
                      <m:t>𝑛</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𝑖</m:t>
                    </m:r>
                  </m:oMath>
                </a14:m>
                <a:r>
                  <a:rPr lang="en-US" sz="1800" dirty="0">
                    <a:effectLst/>
                    <a:latin typeface="ACaslonPro"/>
                  </a:rPr>
                  <a:t> this is represented by the diagram in the figure below. The first-order term describes a direct transition from </a:t>
                </a:r>
                <a:r>
                  <a:rPr lang="en-US" sz="1800" i="1" dirty="0" err="1">
                    <a:effectLst/>
                    <a:latin typeface="ACaslonPro"/>
                  </a:rPr>
                  <a:t>i</a:t>
                </a:r>
                <a:r>
                  <a:rPr lang="en-US" sz="1800" i="1" dirty="0">
                    <a:effectLst/>
                    <a:latin typeface="ACaslonPro"/>
                  </a:rPr>
                  <a:t> </a:t>
                </a:r>
                <a:r>
                  <a:rPr lang="en-US" sz="1800" dirty="0">
                    <a:effectLst/>
                    <a:latin typeface="ACaslonPro"/>
                  </a:rPr>
                  <a:t>to </a:t>
                </a:r>
                <a:r>
                  <a:rPr lang="en-US" sz="1800" i="1" dirty="0">
                    <a:effectLst/>
                    <a:latin typeface="ACaslonPro"/>
                  </a:rPr>
                  <a:t>n</a:t>
                </a:r>
                <a:r>
                  <a:rPr lang="en-US" sz="1800" dirty="0">
                    <a:effectLst/>
                    <a:latin typeface="ACaslonPro"/>
                  </a:rPr>
                  <a:t>, and the second-order term describes a process where the transition occurs via an intermediate (or “virtual”) state </a:t>
                </a:r>
                <a:r>
                  <a:rPr lang="en-US" sz="1800" i="1" dirty="0">
                    <a:effectLst/>
                    <a:latin typeface="ACaslonPro"/>
                  </a:rPr>
                  <a:t>m</a:t>
                </a:r>
                <a:r>
                  <a:rPr lang="en-US" sz="1800" dirty="0">
                    <a:effectLst/>
                    <a:latin typeface="ACaslonPro"/>
                  </a:rPr>
                  <a:t>. </a:t>
                </a:r>
                <a:endParaRPr lang="en-US" dirty="0"/>
              </a:p>
            </p:txBody>
          </p:sp>
        </mc:Choice>
        <mc:Fallback xmlns="">
          <p:sp>
            <p:nvSpPr>
              <p:cNvPr id="9" name="TextBox 8">
                <a:extLst>
                  <a:ext uri="{FF2B5EF4-FFF2-40B4-BE49-F238E27FC236}">
                    <a16:creationId xmlns:a16="http://schemas.microsoft.com/office/drawing/2014/main" id="{59862DDB-3F35-7ADE-5650-8360263DB83C}"/>
                  </a:ext>
                </a:extLst>
              </p:cNvPr>
              <p:cNvSpPr txBox="1">
                <a:spLocks noRot="1" noChangeAspect="1" noMove="1" noResize="1" noEditPoints="1" noAdjustHandles="1" noChangeArrowheads="1" noChangeShapeType="1" noTextEdit="1"/>
              </p:cNvSpPr>
              <p:nvPr/>
            </p:nvSpPr>
            <p:spPr>
              <a:xfrm>
                <a:off x="318655" y="3701161"/>
                <a:ext cx="11703627" cy="646331"/>
              </a:xfrm>
              <a:prstGeom prst="rect">
                <a:avLst/>
              </a:prstGeom>
              <a:blipFill>
                <a:blip r:embed="rId3"/>
                <a:stretch>
                  <a:fillRect l="-325" t="-3846" b="-13462"/>
                </a:stretch>
              </a:blipFill>
            </p:spPr>
            <p:txBody>
              <a:bodyPr/>
              <a:lstStyle/>
              <a:p>
                <a:r>
                  <a:rPr lang="en-US">
                    <a:noFill/>
                  </a:rPr>
                  <a:t> </a:t>
                </a:r>
              </a:p>
            </p:txBody>
          </p:sp>
        </mc:Fallback>
      </mc:AlternateContent>
      <p:pic>
        <p:nvPicPr>
          <p:cNvPr id="11" name="Picture 10" descr="A white background with black lines&#10;&#10;Description automatically generated">
            <a:extLst>
              <a:ext uri="{FF2B5EF4-FFF2-40B4-BE49-F238E27FC236}">
                <a16:creationId xmlns:a16="http://schemas.microsoft.com/office/drawing/2014/main" id="{6C1A649C-0D9A-6092-FC10-3E96ACB29BE3}"/>
              </a:ext>
            </a:extLst>
          </p:cNvPr>
          <p:cNvPicPr>
            <a:picLocks noChangeAspect="1"/>
          </p:cNvPicPr>
          <p:nvPr/>
        </p:nvPicPr>
        <p:blipFill>
          <a:blip r:embed="rId4"/>
          <a:stretch>
            <a:fillRect/>
          </a:stretch>
        </p:blipFill>
        <p:spPr>
          <a:xfrm>
            <a:off x="2698183" y="4619653"/>
            <a:ext cx="6130616" cy="1324706"/>
          </a:xfrm>
          <a:prstGeom prst="rect">
            <a:avLst/>
          </a:prstGeom>
        </p:spPr>
      </p:pic>
    </p:spTree>
    <p:extLst>
      <p:ext uri="{BB962C8B-B14F-4D97-AF65-F5344CB8AC3E}">
        <p14:creationId xmlns:p14="http://schemas.microsoft.com/office/powerpoint/2010/main" val="97087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792C-365F-AC76-D56A-24DE3E9B1DCB}"/>
              </a:ext>
            </a:extLst>
          </p:cNvPr>
          <p:cNvSpPr>
            <a:spLocks noGrp="1"/>
          </p:cNvSpPr>
          <p:nvPr>
            <p:ph type="title"/>
          </p:nvPr>
        </p:nvSpPr>
        <p:spPr>
          <a:xfrm>
            <a:off x="360218" y="0"/>
            <a:ext cx="10515600" cy="1325563"/>
          </a:xfrm>
        </p:spPr>
        <p:txBody>
          <a:bodyPr/>
          <a:lstStyle/>
          <a:p>
            <a:r>
              <a:rPr lang="en-US" b="1" dirty="0"/>
              <a:t>Sinusoidal Perturbations</a:t>
            </a:r>
            <a:r>
              <a:rPr lang="en-US" dirty="0"/>
              <a:t> </a:t>
            </a:r>
          </a:p>
        </p:txBody>
      </p:sp>
      <p:sp>
        <p:nvSpPr>
          <p:cNvPr id="4" name="TextBox 3">
            <a:extLst>
              <a:ext uri="{FF2B5EF4-FFF2-40B4-BE49-F238E27FC236}">
                <a16:creationId xmlns:a16="http://schemas.microsoft.com/office/drawing/2014/main" id="{18EFE613-C512-04F0-9DC5-AF76A00180BF}"/>
              </a:ext>
            </a:extLst>
          </p:cNvPr>
          <p:cNvSpPr txBox="1"/>
          <p:nvPr/>
        </p:nvSpPr>
        <p:spPr>
          <a:xfrm>
            <a:off x="360218" y="1218106"/>
            <a:ext cx="6099462" cy="646331"/>
          </a:xfrm>
          <a:prstGeom prst="rect">
            <a:avLst/>
          </a:prstGeom>
          <a:noFill/>
        </p:spPr>
        <p:txBody>
          <a:bodyPr wrap="square">
            <a:spAutoFit/>
          </a:bodyPr>
          <a:lstStyle/>
          <a:p>
            <a:r>
              <a:rPr lang="en-US" sz="1800" dirty="0">
                <a:effectLst/>
                <a:latin typeface="ACaslonPro"/>
              </a:rPr>
              <a:t>Suppose the perturbation has sinusoidal time dependence</a:t>
            </a:r>
          </a:p>
          <a:p>
            <a:r>
              <a:rPr lang="en-US" dirty="0">
                <a:latin typeface="ACaslonPro"/>
              </a:rPr>
              <a:t>so that</a:t>
            </a:r>
            <a:r>
              <a:rPr lang="en-US" sz="1800" dirty="0">
                <a:effectLst/>
                <a:latin typeface="ACaslonPro"/>
              </a:rPr>
              <a:t> </a:t>
            </a:r>
            <a:endParaRPr lang="en-US" dirty="0"/>
          </a:p>
        </p:txBody>
      </p:sp>
      <p:pic>
        <p:nvPicPr>
          <p:cNvPr id="6" name="Picture 5" descr="A black math equation&#10;&#10;Description automatically generated with medium confidence">
            <a:extLst>
              <a:ext uri="{FF2B5EF4-FFF2-40B4-BE49-F238E27FC236}">
                <a16:creationId xmlns:a16="http://schemas.microsoft.com/office/drawing/2014/main" id="{135AD369-09B4-65DA-294A-5E00DB4D3111}"/>
              </a:ext>
            </a:extLst>
          </p:cNvPr>
          <p:cNvPicPr>
            <a:picLocks noChangeAspect="1"/>
          </p:cNvPicPr>
          <p:nvPr/>
        </p:nvPicPr>
        <p:blipFill>
          <a:blip r:embed="rId2"/>
          <a:stretch>
            <a:fillRect/>
          </a:stretch>
        </p:blipFill>
        <p:spPr>
          <a:xfrm>
            <a:off x="5986896" y="1040822"/>
            <a:ext cx="3086100" cy="723900"/>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64FFB654-D8A0-49FC-EB30-B05835C5A025}"/>
              </a:ext>
            </a:extLst>
          </p:cNvPr>
          <p:cNvPicPr>
            <a:picLocks noChangeAspect="1"/>
          </p:cNvPicPr>
          <p:nvPr/>
        </p:nvPicPr>
        <p:blipFill>
          <a:blip r:embed="rId3"/>
          <a:stretch>
            <a:fillRect/>
          </a:stretch>
        </p:blipFill>
        <p:spPr>
          <a:xfrm>
            <a:off x="360218" y="1916392"/>
            <a:ext cx="2400300" cy="673100"/>
          </a:xfrm>
          <a:prstGeom prst="rect">
            <a:avLst/>
          </a:prstGeom>
        </p:spPr>
      </p:pic>
      <p:pic>
        <p:nvPicPr>
          <p:cNvPr id="10" name="Picture 9" descr="A black text with a symbol&#10;&#10;Description automatically generated">
            <a:extLst>
              <a:ext uri="{FF2B5EF4-FFF2-40B4-BE49-F238E27FC236}">
                <a16:creationId xmlns:a16="http://schemas.microsoft.com/office/drawing/2014/main" id="{7F5BE4F1-8CA5-8623-1DDC-F74BB7612B4A}"/>
              </a:ext>
            </a:extLst>
          </p:cNvPr>
          <p:cNvPicPr>
            <a:picLocks noChangeAspect="1"/>
          </p:cNvPicPr>
          <p:nvPr/>
        </p:nvPicPr>
        <p:blipFill>
          <a:blip r:embed="rId4"/>
          <a:stretch>
            <a:fillRect/>
          </a:stretch>
        </p:blipFill>
        <p:spPr>
          <a:xfrm>
            <a:off x="3759200" y="2005292"/>
            <a:ext cx="2336800" cy="584200"/>
          </a:xfrm>
          <a:prstGeom prst="rect">
            <a:avLst/>
          </a:prstGeom>
        </p:spPr>
      </p:pic>
      <p:sp>
        <p:nvSpPr>
          <p:cNvPr id="12" name="TextBox 11">
            <a:extLst>
              <a:ext uri="{FF2B5EF4-FFF2-40B4-BE49-F238E27FC236}">
                <a16:creationId xmlns:a16="http://schemas.microsoft.com/office/drawing/2014/main" id="{F17A2CD0-C64D-4B70-7C70-1A42B9B3775D}"/>
              </a:ext>
            </a:extLst>
          </p:cNvPr>
          <p:cNvSpPr txBox="1"/>
          <p:nvPr/>
        </p:nvSpPr>
        <p:spPr>
          <a:xfrm>
            <a:off x="360218" y="2730347"/>
            <a:ext cx="11371118" cy="646331"/>
          </a:xfrm>
          <a:prstGeom prst="rect">
            <a:avLst/>
          </a:prstGeom>
          <a:noFill/>
        </p:spPr>
        <p:txBody>
          <a:bodyPr wrap="square">
            <a:spAutoFit/>
          </a:bodyPr>
          <a:lstStyle/>
          <a:p>
            <a:r>
              <a:rPr lang="en-US" sz="1800" dirty="0">
                <a:effectLst/>
                <a:latin typeface="ACaslonPro"/>
              </a:rPr>
              <a:t>As before, we will assume the diagonal matrix elements vanish, since this is almost always the case in practice. </a:t>
            </a:r>
          </a:p>
          <a:p>
            <a:r>
              <a:rPr lang="en-US" sz="1800" dirty="0">
                <a:effectLst/>
                <a:latin typeface="ACaslonPro"/>
              </a:rPr>
              <a:t>To first order (from now on we’ll work </a:t>
            </a:r>
            <a:r>
              <a:rPr lang="en-US" sz="1800" i="1" dirty="0">
                <a:effectLst/>
                <a:latin typeface="ACaslonPro"/>
              </a:rPr>
              <a:t>exclusively </a:t>
            </a:r>
            <a:r>
              <a:rPr lang="en-US" sz="1800" dirty="0">
                <a:effectLst/>
                <a:latin typeface="ACaslonPro"/>
              </a:rPr>
              <a:t>in first order, and we’ll omit with the superscripts) we have that Eq (*)</a:t>
            </a:r>
            <a:endParaRPr lang="en-US" dirty="0"/>
          </a:p>
        </p:txBody>
      </p:sp>
      <p:pic>
        <p:nvPicPr>
          <p:cNvPr id="14" name="Picture 13" descr="A math equations with numbers and symbols&#10;&#10;Description automatically generated with medium confidence">
            <a:extLst>
              <a:ext uri="{FF2B5EF4-FFF2-40B4-BE49-F238E27FC236}">
                <a16:creationId xmlns:a16="http://schemas.microsoft.com/office/drawing/2014/main" id="{3186DBD2-3537-D0FD-114E-0352FC3CB6B1}"/>
              </a:ext>
            </a:extLst>
          </p:cNvPr>
          <p:cNvPicPr>
            <a:picLocks noChangeAspect="1"/>
          </p:cNvPicPr>
          <p:nvPr/>
        </p:nvPicPr>
        <p:blipFill>
          <a:blip r:embed="rId5"/>
          <a:stretch>
            <a:fillRect/>
          </a:stretch>
        </p:blipFill>
        <p:spPr>
          <a:xfrm>
            <a:off x="471054" y="3481323"/>
            <a:ext cx="5146964" cy="1459586"/>
          </a:xfrm>
          <a:prstGeom prst="rect">
            <a:avLst/>
          </a:prstGeom>
        </p:spPr>
      </p:pic>
      <p:pic>
        <p:nvPicPr>
          <p:cNvPr id="16" name="Picture 15" descr="A math equations and formulas&#10;&#10;Description automatically generated with medium confidence">
            <a:extLst>
              <a:ext uri="{FF2B5EF4-FFF2-40B4-BE49-F238E27FC236}">
                <a16:creationId xmlns:a16="http://schemas.microsoft.com/office/drawing/2014/main" id="{3AF71D6A-2E38-11D7-CB47-887AC2315F62}"/>
              </a:ext>
            </a:extLst>
          </p:cNvPr>
          <p:cNvPicPr>
            <a:picLocks noChangeAspect="1"/>
          </p:cNvPicPr>
          <p:nvPr/>
        </p:nvPicPr>
        <p:blipFill>
          <a:blip r:embed="rId6"/>
          <a:stretch>
            <a:fillRect/>
          </a:stretch>
        </p:blipFill>
        <p:spPr>
          <a:xfrm>
            <a:off x="1914811" y="5143230"/>
            <a:ext cx="7406414" cy="1459586"/>
          </a:xfrm>
          <a:prstGeom prst="rect">
            <a:avLst/>
          </a:prstGeom>
        </p:spPr>
      </p:pic>
      <p:sp>
        <p:nvSpPr>
          <p:cNvPr id="20" name="TextBox 19">
            <a:extLst>
              <a:ext uri="{FF2B5EF4-FFF2-40B4-BE49-F238E27FC236}">
                <a16:creationId xmlns:a16="http://schemas.microsoft.com/office/drawing/2014/main" id="{91FEC8EF-B694-3426-7DD6-605396295BC8}"/>
              </a:ext>
            </a:extLst>
          </p:cNvPr>
          <p:cNvSpPr txBox="1"/>
          <p:nvPr/>
        </p:nvSpPr>
        <p:spPr>
          <a:xfrm>
            <a:off x="6132507" y="4308792"/>
            <a:ext cx="654346" cy="369332"/>
          </a:xfrm>
          <a:prstGeom prst="rect">
            <a:avLst/>
          </a:prstGeom>
          <a:noFill/>
        </p:spPr>
        <p:txBody>
          <a:bodyPr wrap="none" rtlCol="0">
            <a:spAutoFit/>
          </a:bodyPr>
          <a:lstStyle/>
          <a:p>
            <a:r>
              <a:rPr lang="en-US" dirty="0"/>
              <a:t>gives</a:t>
            </a:r>
          </a:p>
        </p:txBody>
      </p:sp>
    </p:spTree>
    <p:extLst>
      <p:ext uri="{BB962C8B-B14F-4D97-AF65-F5344CB8AC3E}">
        <p14:creationId xmlns:p14="http://schemas.microsoft.com/office/powerpoint/2010/main" val="221362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2C4F3D-8182-CBE9-D63F-6C0F0A663307}"/>
              </a:ext>
            </a:extLst>
          </p:cNvPr>
          <p:cNvSpPr txBox="1">
            <a:spLocks/>
          </p:cNvSpPr>
          <p:nvPr/>
        </p:nvSpPr>
        <p:spPr>
          <a:xfrm>
            <a:off x="3602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Sinusoidal Perturbations</a:t>
            </a:r>
            <a:r>
              <a:rPr lang="en-US"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5D96FC-1040-2CB8-A53A-E4791A6F887D}"/>
                  </a:ext>
                </a:extLst>
              </p:cNvPr>
              <p:cNvSpPr txBox="1"/>
              <p:nvPr/>
            </p:nvSpPr>
            <p:spPr>
              <a:xfrm>
                <a:off x="360218" y="993061"/>
                <a:ext cx="11391900" cy="923330"/>
              </a:xfrm>
              <a:prstGeom prst="rect">
                <a:avLst/>
              </a:prstGeom>
              <a:noFill/>
            </p:spPr>
            <p:txBody>
              <a:bodyPr wrap="square">
                <a:spAutoFit/>
              </a:bodyPr>
              <a:lstStyle/>
              <a:p>
                <a:r>
                  <a:rPr lang="en-US" sz="1800" dirty="0">
                    <a:effectLst/>
                    <a:latin typeface="ACaslonPro"/>
                  </a:rPr>
                  <a:t>That’s the </a:t>
                </a:r>
                <a:r>
                  <a:rPr lang="en-US" sz="1800" i="1" dirty="0">
                    <a:effectLst/>
                    <a:latin typeface="ACaslonPro"/>
                  </a:rPr>
                  <a:t>answer</a:t>
                </a:r>
                <a:r>
                  <a:rPr lang="en-US" sz="1800" dirty="0">
                    <a:effectLst/>
                    <a:latin typeface="ACaslonPro"/>
                  </a:rPr>
                  <a:t>, but it’s a little cumbersome to work with. Things simplify substantially if we restrict our attention to driving frequencies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𝜔</m:t>
                    </m:r>
                  </m:oMath>
                </a14:m>
                <a:r>
                  <a:rPr lang="en-US" dirty="0"/>
                  <a:t> that are very close to the transition frequency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𝜔</m:t>
                        </m:r>
                      </m:e>
                      <m:sub>
                        <m:r>
                          <a:rPr lang="en-US" b="0" i="1" dirty="0" smtClean="0">
                            <a:latin typeface="Cambria Math" panose="02040503050406030204" pitchFamily="18" charset="0"/>
                          </a:rPr>
                          <m:t>0</m:t>
                        </m:r>
                      </m:sub>
                    </m:sSub>
                  </m:oMath>
                </a14:m>
                <a:r>
                  <a:rPr lang="en-US" dirty="0"/>
                  <a:t> so that the second term in the square brackets dominates; specifically, we assume: </a:t>
                </a:r>
              </a:p>
            </p:txBody>
          </p:sp>
        </mc:Choice>
        <mc:Fallback xmlns="">
          <p:sp>
            <p:nvSpPr>
              <p:cNvPr id="5" name="TextBox 4">
                <a:extLst>
                  <a:ext uri="{FF2B5EF4-FFF2-40B4-BE49-F238E27FC236}">
                    <a16:creationId xmlns:a16="http://schemas.microsoft.com/office/drawing/2014/main" id="{C05D96FC-1040-2CB8-A53A-E4791A6F887D}"/>
                  </a:ext>
                </a:extLst>
              </p:cNvPr>
              <p:cNvSpPr txBox="1">
                <a:spLocks noRot="1" noChangeAspect="1" noMove="1" noResize="1" noEditPoints="1" noAdjustHandles="1" noChangeArrowheads="1" noChangeShapeType="1" noTextEdit="1"/>
              </p:cNvSpPr>
              <p:nvPr/>
            </p:nvSpPr>
            <p:spPr>
              <a:xfrm>
                <a:off x="360218" y="993061"/>
                <a:ext cx="11391900" cy="923330"/>
              </a:xfrm>
              <a:prstGeom prst="rect">
                <a:avLst/>
              </a:prstGeom>
              <a:blipFill>
                <a:blip r:embed="rId2"/>
                <a:stretch>
                  <a:fillRect l="-445" t="-4110" b="-9589"/>
                </a:stretch>
              </a:blipFill>
            </p:spPr>
            <p:txBody>
              <a:bodyPr/>
              <a:lstStyle/>
              <a:p>
                <a:r>
                  <a:rPr lang="en-US">
                    <a:noFill/>
                  </a:rPr>
                  <a:t> </a:t>
                </a:r>
              </a:p>
            </p:txBody>
          </p:sp>
        </mc:Fallback>
      </mc:AlternateContent>
      <p:pic>
        <p:nvPicPr>
          <p:cNvPr id="7" name="Picture 6" descr="A black text with a white background&#10;&#10;Description automatically generated">
            <a:extLst>
              <a:ext uri="{FF2B5EF4-FFF2-40B4-BE49-F238E27FC236}">
                <a16:creationId xmlns:a16="http://schemas.microsoft.com/office/drawing/2014/main" id="{B8692FAB-9E20-07BE-EAA9-C1D928A135A6}"/>
              </a:ext>
            </a:extLst>
          </p:cNvPr>
          <p:cNvPicPr>
            <a:picLocks noChangeAspect="1"/>
          </p:cNvPicPr>
          <p:nvPr/>
        </p:nvPicPr>
        <p:blipFill>
          <a:blip r:embed="rId3"/>
          <a:stretch>
            <a:fillRect/>
          </a:stretch>
        </p:blipFill>
        <p:spPr>
          <a:xfrm>
            <a:off x="4348018" y="1772524"/>
            <a:ext cx="2540000" cy="546100"/>
          </a:xfrm>
          <a:prstGeom prst="rect">
            <a:avLst/>
          </a:prstGeom>
        </p:spPr>
      </p:pic>
      <p:sp>
        <p:nvSpPr>
          <p:cNvPr id="9" name="TextBox 8">
            <a:extLst>
              <a:ext uri="{FF2B5EF4-FFF2-40B4-BE49-F238E27FC236}">
                <a16:creationId xmlns:a16="http://schemas.microsoft.com/office/drawing/2014/main" id="{1C9C3EAE-FFF2-E8A5-1518-F3213A338247}"/>
              </a:ext>
            </a:extLst>
          </p:cNvPr>
          <p:cNvSpPr txBox="1"/>
          <p:nvPr/>
        </p:nvSpPr>
        <p:spPr>
          <a:xfrm>
            <a:off x="360217" y="2447787"/>
            <a:ext cx="11391899" cy="646331"/>
          </a:xfrm>
          <a:prstGeom prst="rect">
            <a:avLst/>
          </a:prstGeom>
          <a:noFill/>
        </p:spPr>
        <p:txBody>
          <a:bodyPr wrap="square">
            <a:spAutoFit/>
          </a:bodyPr>
          <a:lstStyle/>
          <a:p>
            <a:r>
              <a:rPr lang="en-US" sz="1800" dirty="0">
                <a:effectLst/>
                <a:latin typeface="ACaslonPro"/>
              </a:rPr>
              <a:t>This is not much of a limitation, since perturbations at </a:t>
            </a:r>
            <a:r>
              <a:rPr lang="en-US" sz="1800" i="1" dirty="0">
                <a:effectLst/>
                <a:latin typeface="ACaslonPro"/>
              </a:rPr>
              <a:t>other </a:t>
            </a:r>
            <a:r>
              <a:rPr lang="en-US" sz="1800" dirty="0">
                <a:effectLst/>
                <a:latin typeface="ACaslonPro"/>
              </a:rPr>
              <a:t>frequencies have a negligible probability of causing a transition anyway. Dropping the first term, we have </a:t>
            </a:r>
            <a:endParaRPr lang="en-US" dirty="0"/>
          </a:p>
        </p:txBody>
      </p:sp>
      <p:pic>
        <p:nvPicPr>
          <p:cNvPr id="11" name="Picture 10" descr="A math equations with numbers&#10;&#10;Description automatically generated with medium confidence">
            <a:extLst>
              <a:ext uri="{FF2B5EF4-FFF2-40B4-BE49-F238E27FC236}">
                <a16:creationId xmlns:a16="http://schemas.microsoft.com/office/drawing/2014/main" id="{82F7C37B-13CC-723D-2690-CF5C082D532A}"/>
              </a:ext>
            </a:extLst>
          </p:cNvPr>
          <p:cNvPicPr>
            <a:picLocks noChangeAspect="1"/>
          </p:cNvPicPr>
          <p:nvPr/>
        </p:nvPicPr>
        <p:blipFill>
          <a:blip r:embed="rId4"/>
          <a:stretch>
            <a:fillRect/>
          </a:stretch>
        </p:blipFill>
        <p:spPr>
          <a:xfrm>
            <a:off x="3034143" y="3073336"/>
            <a:ext cx="6044045" cy="155062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447144-040C-8107-099C-DF6FC6441FB5}"/>
                  </a:ext>
                </a:extLst>
              </p:cNvPr>
              <p:cNvSpPr txBox="1"/>
              <p:nvPr/>
            </p:nvSpPr>
            <p:spPr>
              <a:xfrm>
                <a:off x="360216" y="4652762"/>
                <a:ext cx="11485419" cy="646331"/>
              </a:xfrm>
              <a:prstGeom prst="rect">
                <a:avLst/>
              </a:prstGeom>
              <a:noFill/>
            </p:spPr>
            <p:txBody>
              <a:bodyPr wrap="square">
                <a:spAutoFit/>
              </a:bodyPr>
              <a:lstStyle/>
              <a:p>
                <a:r>
                  <a:rPr lang="en-US" sz="1800" dirty="0">
                    <a:effectLst/>
                    <a:latin typeface="ACaslonPro"/>
                  </a:rPr>
                  <a:t>The </a:t>
                </a:r>
                <a:r>
                  <a:rPr lang="en-US" sz="1800" b="1" dirty="0">
                    <a:effectLst/>
                    <a:latin typeface="ACaslonPro"/>
                  </a:rPr>
                  <a:t>transition probability</a:t>
                </a:r>
                <a:r>
                  <a:rPr lang="en-US" sz="1800" dirty="0">
                    <a:effectLst/>
                    <a:latin typeface="ACaslonPro"/>
                  </a:rPr>
                  <a:t>—the probability that a particle which started out in the state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Sub>
                  </m:oMath>
                </a14:m>
                <a:r>
                  <a:rPr lang="en-US" sz="1800" dirty="0">
                    <a:effectLst/>
                    <a:latin typeface="ACaslonPro"/>
                  </a:rPr>
                  <a:t> </a:t>
                </a:r>
                <a:r>
                  <a:rPr lang="en-US" dirty="0"/>
                  <a:t>will be found, at time </a:t>
                </a:r>
                <a:r>
                  <a:rPr lang="en-US" i="1" dirty="0"/>
                  <a:t>t</a:t>
                </a:r>
                <a:r>
                  <a:rPr lang="en-US" dirty="0"/>
                  <a:t>, in the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is</a:t>
                </a:r>
              </a:p>
            </p:txBody>
          </p:sp>
        </mc:Choice>
        <mc:Fallback xmlns="">
          <p:sp>
            <p:nvSpPr>
              <p:cNvPr id="13" name="TextBox 12">
                <a:extLst>
                  <a:ext uri="{FF2B5EF4-FFF2-40B4-BE49-F238E27FC236}">
                    <a16:creationId xmlns:a16="http://schemas.microsoft.com/office/drawing/2014/main" id="{72447144-040C-8107-099C-DF6FC6441FB5}"/>
                  </a:ext>
                </a:extLst>
              </p:cNvPr>
              <p:cNvSpPr txBox="1">
                <a:spLocks noRot="1" noChangeAspect="1" noMove="1" noResize="1" noEditPoints="1" noAdjustHandles="1" noChangeArrowheads="1" noChangeShapeType="1" noTextEdit="1"/>
              </p:cNvSpPr>
              <p:nvPr/>
            </p:nvSpPr>
            <p:spPr>
              <a:xfrm>
                <a:off x="360216" y="4652762"/>
                <a:ext cx="11485419" cy="646331"/>
              </a:xfrm>
              <a:prstGeom prst="rect">
                <a:avLst/>
              </a:prstGeom>
              <a:blipFill>
                <a:blip r:embed="rId5"/>
                <a:stretch>
                  <a:fillRect l="-442" t="-3846" r="-331" b="-15385"/>
                </a:stretch>
              </a:blipFill>
            </p:spPr>
            <p:txBody>
              <a:bodyPr/>
              <a:lstStyle/>
              <a:p>
                <a:r>
                  <a:rPr lang="en-US">
                    <a:noFill/>
                  </a:rPr>
                  <a:t> </a:t>
                </a:r>
              </a:p>
            </p:txBody>
          </p:sp>
        </mc:Fallback>
      </mc:AlternateContent>
      <p:pic>
        <p:nvPicPr>
          <p:cNvPr id="15" name="Picture 14" descr="A math equation with numbers and symbols&#10;&#10;Description automatically generated">
            <a:extLst>
              <a:ext uri="{FF2B5EF4-FFF2-40B4-BE49-F238E27FC236}">
                <a16:creationId xmlns:a16="http://schemas.microsoft.com/office/drawing/2014/main" id="{D57555CC-8656-7291-FFA1-471568F5615D}"/>
              </a:ext>
            </a:extLst>
          </p:cNvPr>
          <p:cNvPicPr>
            <a:picLocks noChangeAspect="1"/>
          </p:cNvPicPr>
          <p:nvPr/>
        </p:nvPicPr>
        <p:blipFill>
          <a:blip r:embed="rId6"/>
          <a:stretch>
            <a:fillRect/>
          </a:stretch>
        </p:blipFill>
        <p:spPr>
          <a:xfrm>
            <a:off x="3228106" y="5291075"/>
            <a:ext cx="5157357" cy="1051181"/>
          </a:xfrm>
          <a:prstGeom prst="rect">
            <a:avLst/>
          </a:prstGeom>
        </p:spPr>
      </p:pic>
    </p:spTree>
    <p:extLst>
      <p:ext uri="{BB962C8B-B14F-4D97-AF65-F5344CB8AC3E}">
        <p14:creationId xmlns:p14="http://schemas.microsoft.com/office/powerpoint/2010/main" val="325499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8A35539-C78F-754D-648B-4B2417BD1C3D}"/>
              </a:ext>
            </a:extLst>
          </p:cNvPr>
          <p:cNvSpPr txBox="1">
            <a:spLocks/>
          </p:cNvSpPr>
          <p:nvPr/>
        </p:nvSpPr>
        <p:spPr>
          <a:xfrm>
            <a:off x="3602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Sinusoidal Perturbations</a:t>
            </a:r>
            <a:r>
              <a:rPr lang="en-US" dirty="0"/>
              <a:t> </a:t>
            </a:r>
          </a:p>
        </p:txBody>
      </p:sp>
      <p:sp>
        <p:nvSpPr>
          <p:cNvPr id="5" name="TextBox 4">
            <a:extLst>
              <a:ext uri="{FF2B5EF4-FFF2-40B4-BE49-F238E27FC236}">
                <a16:creationId xmlns:a16="http://schemas.microsoft.com/office/drawing/2014/main" id="{80166946-58B0-BD7B-4230-161A64440D80}"/>
              </a:ext>
            </a:extLst>
          </p:cNvPr>
          <p:cNvSpPr txBox="1"/>
          <p:nvPr/>
        </p:nvSpPr>
        <p:spPr>
          <a:xfrm>
            <a:off x="360218" y="1045016"/>
            <a:ext cx="11471564" cy="369332"/>
          </a:xfrm>
          <a:prstGeom prst="rect">
            <a:avLst/>
          </a:prstGeom>
          <a:noFill/>
        </p:spPr>
        <p:txBody>
          <a:bodyPr wrap="square">
            <a:spAutoFit/>
          </a:bodyPr>
          <a:lstStyle/>
          <a:p>
            <a:r>
              <a:rPr lang="en-US" sz="1800" dirty="0">
                <a:effectLst/>
                <a:latin typeface="ACaslonPro"/>
              </a:rPr>
              <a:t>The most remarkable feature of this result is that, as a function of time, the transition probability </a:t>
            </a:r>
            <a:r>
              <a:rPr lang="en-US" sz="1800" i="1" dirty="0">
                <a:effectLst/>
                <a:latin typeface="ACaslonPro"/>
              </a:rPr>
              <a:t>oscillates </a:t>
            </a:r>
            <a:r>
              <a:rPr lang="en-US" sz="1800" dirty="0">
                <a:effectLst/>
                <a:latin typeface="ACaslonPro"/>
              </a:rPr>
              <a:t>sinusoidally.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3DDD74-AED0-89E5-3AEC-A6DB5D53582C}"/>
                  </a:ext>
                </a:extLst>
              </p:cNvPr>
              <p:cNvSpPr txBox="1"/>
              <p:nvPr/>
            </p:nvSpPr>
            <p:spPr>
              <a:xfrm>
                <a:off x="360218" y="4413596"/>
                <a:ext cx="11641282" cy="1477328"/>
              </a:xfrm>
              <a:prstGeom prst="rect">
                <a:avLst/>
              </a:prstGeom>
              <a:noFill/>
            </p:spPr>
            <p:txBody>
              <a:bodyPr wrap="square">
                <a:spAutoFit/>
              </a:bodyPr>
              <a:lstStyle/>
              <a:p>
                <a:r>
                  <a:rPr lang="en-US" sz="1800" dirty="0">
                    <a:effectLst/>
                    <a:latin typeface="ACaslonPro"/>
                  </a:rPr>
                  <a:t>After rising to a maximum of </a:t>
                </a:r>
                <a14:m>
                  <m:oMath xmlns:m="http://schemas.openxmlformats.org/officeDocument/2006/math">
                    <m:sSup>
                      <m:sSupPr>
                        <m:ctrlPr>
                          <a:rPr lang="en-US" sz="1800" i="1" smtClean="0">
                            <a:effectLst/>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𝑎𝑏</m:t>
                                </m:r>
                              </m:sub>
                            </m:sSub>
                          </m:e>
                        </m:d>
                      </m:e>
                      <m:sup>
                        <m:r>
                          <a:rPr lang="en-US" sz="1800" b="0" i="1" smtClean="0">
                            <a:effectLst/>
                            <a:latin typeface="Cambria Math" panose="02040503050406030204" pitchFamily="18" charset="0"/>
                          </a:rPr>
                          <m:t>2</m:t>
                        </m:r>
                      </m:sup>
                    </m:sSup>
                    <m:r>
                      <a:rPr lang="en-US" sz="1800" b="0" i="1" smtClean="0">
                        <a:effectLst/>
                        <a:latin typeface="Cambria Math" panose="02040503050406030204" pitchFamily="18" charset="0"/>
                      </a:rPr>
                      <m:t>/</m:t>
                    </m:r>
                    <m:sSup>
                      <m:sSupPr>
                        <m:ctrlPr>
                          <a:rPr lang="en-US" sz="1800" b="0" i="1" smtClean="0">
                            <a:effectLst/>
                            <a:latin typeface="Cambria Math" panose="02040503050406030204" pitchFamily="18" charset="0"/>
                          </a:rPr>
                        </m:ctrlPr>
                      </m:sSupPr>
                      <m:e>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ℏ</m:t>
                        </m:r>
                      </m:e>
                      <m:sup>
                        <m:r>
                          <a:rPr lang="en-US" sz="1800" b="0" i="1" smtClean="0">
                            <a:effectLst/>
                            <a:latin typeface="Cambria Math" panose="02040503050406030204" pitchFamily="18" charset="0"/>
                          </a:rPr>
                          <m:t>2</m:t>
                        </m:r>
                      </m:sup>
                    </m:sSup>
                    <m:sSup>
                      <m:sSupPr>
                        <m:ctrlPr>
                          <a:rPr lang="en-US" sz="1800" b="0" i="1" smtClean="0">
                            <a:effectLst/>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rPr>
                          <m:t>)</m:t>
                        </m:r>
                      </m:e>
                      <m:sup>
                        <m:r>
                          <a:rPr lang="en-US" sz="1800" b="0" i="1" smtClean="0">
                            <a:effectLst/>
                            <a:latin typeface="Cambria Math" panose="02040503050406030204" pitchFamily="18" charset="0"/>
                          </a:rPr>
                          <m:t>2</m:t>
                        </m:r>
                      </m:sup>
                    </m:sSup>
                    <m:r>
                      <a:rPr lang="en-US" sz="1800" b="0" i="1" smtClean="0">
                        <a:effectLst/>
                        <a:latin typeface="Cambria Math" panose="02040503050406030204" pitchFamily="18" charset="0"/>
                      </a:rPr>
                      <m:t>)</m:t>
                    </m:r>
                  </m:oMath>
                </a14:m>
                <a:r>
                  <a:rPr lang="en-US" dirty="0"/>
                  <a:t> —necessarily much less than 1, else the assumption that the perturbation is “small” would be invalid—it drops back down to zero! At times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𝑛</m:t>
                        </m:r>
                      </m:sub>
                    </m:s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e>
                    </m:d>
                  </m:oMath>
                </a14:m>
                <a:r>
                  <a:rPr lang="en-US" dirty="0"/>
                  <a:t> where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=1,2,3,…</m:t>
                    </m:r>
                  </m:oMath>
                </a14:m>
                <a:r>
                  <a:rPr lang="en-US" sz="1800" dirty="0">
                    <a:effectLst/>
                    <a:latin typeface="ACaslonPro"/>
                  </a:rPr>
                  <a:t>, the particle is </a:t>
                </a:r>
                <a:r>
                  <a:rPr lang="en-US" sz="1800" i="1" dirty="0">
                    <a:effectLst/>
                    <a:latin typeface="ACaslonPro"/>
                  </a:rPr>
                  <a:t>certain </a:t>
                </a:r>
                <a:r>
                  <a:rPr lang="en-US" sz="1800" dirty="0">
                    <a:effectLst/>
                    <a:latin typeface="ACaslonPro"/>
                  </a:rPr>
                  <a:t>to be back in the lower state. If you want to maximize your chances of provoking a transition, you should </a:t>
                </a:r>
                <a:r>
                  <a:rPr lang="en-US" sz="1800" i="1" dirty="0">
                    <a:effectLst/>
                    <a:latin typeface="ACaslonPro"/>
                  </a:rPr>
                  <a:t>not </a:t>
                </a:r>
                <a:r>
                  <a:rPr lang="en-US" sz="1800" dirty="0">
                    <a:effectLst/>
                    <a:latin typeface="ACaslonPro"/>
                  </a:rPr>
                  <a:t>keep the perturbation on for a long period; you do better to </a:t>
                </a:r>
                <a:r>
                  <a:rPr lang="en-US" sz="1800" i="1" dirty="0">
                    <a:effectLst/>
                    <a:latin typeface="ACaslonPro"/>
                  </a:rPr>
                  <a:t>turn it off </a:t>
                </a:r>
                <a:r>
                  <a:rPr lang="en-US" sz="1800" dirty="0">
                    <a:effectLst/>
                    <a:latin typeface="ACaslonPro"/>
                  </a:rPr>
                  <a:t>after a time </a:t>
                </a:r>
                <a14:m>
                  <m:oMath xmlns:m="http://schemas.openxmlformats.org/officeDocument/2006/math">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𝜔</m:t>
                        </m:r>
                      </m:e>
                    </m:d>
                  </m:oMath>
                </a14:m>
                <a:r>
                  <a:rPr lang="en-US" dirty="0"/>
                  <a:t> and hope to “catch” the system in the upper state. </a:t>
                </a:r>
              </a:p>
            </p:txBody>
          </p:sp>
        </mc:Choice>
        <mc:Fallback xmlns="">
          <p:sp>
            <p:nvSpPr>
              <p:cNvPr id="7" name="TextBox 6">
                <a:extLst>
                  <a:ext uri="{FF2B5EF4-FFF2-40B4-BE49-F238E27FC236}">
                    <a16:creationId xmlns:a16="http://schemas.microsoft.com/office/drawing/2014/main" id="{8E3DDD74-AED0-89E5-3AEC-A6DB5D53582C}"/>
                  </a:ext>
                </a:extLst>
              </p:cNvPr>
              <p:cNvSpPr txBox="1">
                <a:spLocks noRot="1" noChangeAspect="1" noMove="1" noResize="1" noEditPoints="1" noAdjustHandles="1" noChangeArrowheads="1" noChangeShapeType="1" noTextEdit="1"/>
              </p:cNvSpPr>
              <p:nvPr/>
            </p:nvSpPr>
            <p:spPr>
              <a:xfrm>
                <a:off x="360218" y="4413596"/>
                <a:ext cx="11641282" cy="1477328"/>
              </a:xfrm>
              <a:prstGeom prst="rect">
                <a:avLst/>
              </a:prstGeom>
              <a:blipFill>
                <a:blip r:embed="rId2"/>
                <a:stretch>
                  <a:fillRect l="-436" t="-1709" r="-763" b="-5983"/>
                </a:stretch>
              </a:blipFill>
            </p:spPr>
            <p:txBody>
              <a:bodyPr/>
              <a:lstStyle/>
              <a:p>
                <a:r>
                  <a:rPr lang="en-US">
                    <a:noFill/>
                  </a:rPr>
                  <a:t> </a:t>
                </a:r>
              </a:p>
            </p:txBody>
          </p:sp>
        </mc:Fallback>
      </mc:AlternateContent>
      <p:pic>
        <p:nvPicPr>
          <p:cNvPr id="9" name="Picture 8" descr="A diagram of a function&#10;&#10;Description automatically generated">
            <a:extLst>
              <a:ext uri="{FF2B5EF4-FFF2-40B4-BE49-F238E27FC236}">
                <a16:creationId xmlns:a16="http://schemas.microsoft.com/office/drawing/2014/main" id="{458B79D3-9658-07F9-6FF2-07C824710FD3}"/>
              </a:ext>
            </a:extLst>
          </p:cNvPr>
          <p:cNvPicPr>
            <a:picLocks noChangeAspect="1"/>
          </p:cNvPicPr>
          <p:nvPr/>
        </p:nvPicPr>
        <p:blipFill>
          <a:blip r:embed="rId3"/>
          <a:stretch>
            <a:fillRect/>
          </a:stretch>
        </p:blipFill>
        <p:spPr>
          <a:xfrm>
            <a:off x="2845378" y="1577047"/>
            <a:ext cx="6099462" cy="2576778"/>
          </a:xfrm>
          <a:prstGeom prst="rect">
            <a:avLst/>
          </a:prstGeom>
        </p:spPr>
      </p:pic>
    </p:spTree>
    <p:extLst>
      <p:ext uri="{BB962C8B-B14F-4D97-AF65-F5344CB8AC3E}">
        <p14:creationId xmlns:p14="http://schemas.microsoft.com/office/powerpoint/2010/main" val="385625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33F30C8-39C6-3D8F-FE93-A278EA331DEB}"/>
                  </a:ext>
                </a:extLst>
              </p:cNvPr>
              <p:cNvSpPr txBox="1"/>
              <p:nvPr/>
            </p:nvSpPr>
            <p:spPr>
              <a:xfrm>
                <a:off x="360218" y="1089998"/>
                <a:ext cx="11471564" cy="1200329"/>
              </a:xfrm>
              <a:prstGeom prst="rect">
                <a:avLst/>
              </a:prstGeom>
              <a:noFill/>
            </p:spPr>
            <p:txBody>
              <a:bodyPr wrap="square">
                <a:spAutoFit/>
              </a:bodyPr>
              <a:lstStyle/>
              <a:p>
                <a:r>
                  <a:rPr lang="en-US" dirty="0">
                    <a:latin typeface="ACaslonPro"/>
                  </a:rPr>
                  <a:t>T</a:t>
                </a:r>
                <a:r>
                  <a:rPr lang="en-US" sz="1800" dirty="0">
                    <a:effectLst/>
                    <a:latin typeface="ACaslonPro"/>
                  </a:rPr>
                  <a:t>he probability of a transition is greatest when the driving frequency is close to the “natural” frequency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rPr>
                          <m:t>0</m:t>
                        </m:r>
                      </m:sub>
                    </m:sSub>
                  </m:oMath>
                </a14:m>
                <a:r>
                  <a:rPr lang="en-US" sz="1800" dirty="0">
                    <a:effectLst/>
                    <a:latin typeface="ACaslonPro"/>
                  </a:rPr>
                  <a:t>. This can be seen in the figure below, where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𝑃</m:t>
                        </m:r>
                      </m:e>
                      <m:sub>
                        <m:r>
                          <a:rPr lang="en-US" sz="1800" b="0" i="1" smtClean="0">
                            <a:effectLst/>
                            <a:latin typeface="Cambria Math" panose="02040503050406030204" pitchFamily="18" charset="0"/>
                          </a:rPr>
                          <m:t>𝑎</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𝑏</m:t>
                        </m:r>
                      </m:sub>
                    </m:sSub>
                  </m:oMath>
                </a14:m>
                <a:r>
                  <a:rPr lang="en-US" dirty="0"/>
                  <a:t> is given as a function of </a:t>
                </a:r>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The peak has a height of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𝑎𝑏</m:t>
                                </m:r>
                              </m:sub>
                            </m:sSub>
                          </m:e>
                        </m:d>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b="0" i="1" smtClean="0">
                            <a:latin typeface="Cambria Math" panose="02040503050406030204" pitchFamily="18" charset="0"/>
                          </a:rPr>
                          <m:t>𝑡</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(4</m:t>
                        </m:r>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rPr>
                          <m:t>2</m:t>
                        </m:r>
                      </m:sup>
                    </m:sSup>
                    <m:r>
                      <a:rPr lang="en-US" i="1">
                        <a:latin typeface="Cambria Math" panose="02040503050406030204" pitchFamily="18" charset="0"/>
                      </a:rPr>
                      <m:t>)</m:t>
                    </m:r>
                  </m:oMath>
                </a14:m>
                <a:r>
                  <a:rPr lang="en-US" dirty="0"/>
                  <a:t> and a width </a:t>
                </a:r>
              </a:p>
              <a:p>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dirty="0"/>
                  <a:t>. Evidently, it gets higher and narrower as time goes on. (Ostensibly, the maximum increases without limit. However, the perturbation assumption breaks down before it gets close to 1, so we can believe the result only for relatively small </a:t>
                </a:r>
                <a:r>
                  <a:rPr lang="en-US" i="1" dirty="0"/>
                  <a:t>t</a:t>
                </a:r>
                <a:r>
                  <a:rPr lang="en-US" dirty="0"/>
                  <a:t>. </a:t>
                </a:r>
              </a:p>
            </p:txBody>
          </p:sp>
        </mc:Choice>
        <mc:Fallback xmlns="">
          <p:sp>
            <p:nvSpPr>
              <p:cNvPr id="4" name="TextBox 3">
                <a:extLst>
                  <a:ext uri="{FF2B5EF4-FFF2-40B4-BE49-F238E27FC236}">
                    <a16:creationId xmlns:a16="http://schemas.microsoft.com/office/drawing/2014/main" id="{A33F30C8-39C6-3D8F-FE93-A278EA331DEB}"/>
                  </a:ext>
                </a:extLst>
              </p:cNvPr>
              <p:cNvSpPr txBox="1">
                <a:spLocks noRot="1" noChangeAspect="1" noMove="1" noResize="1" noEditPoints="1" noAdjustHandles="1" noChangeArrowheads="1" noChangeShapeType="1" noTextEdit="1"/>
              </p:cNvSpPr>
              <p:nvPr/>
            </p:nvSpPr>
            <p:spPr>
              <a:xfrm>
                <a:off x="360218" y="1089998"/>
                <a:ext cx="11471564" cy="1200329"/>
              </a:xfrm>
              <a:prstGeom prst="rect">
                <a:avLst/>
              </a:prstGeom>
              <a:blipFill>
                <a:blip r:embed="rId2"/>
                <a:stretch>
                  <a:fillRect l="-442" t="-2083" r="-442" b="-729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D2EEC19B-5EB9-3B1F-6A8B-B12B451D2973}"/>
              </a:ext>
            </a:extLst>
          </p:cNvPr>
          <p:cNvSpPr txBox="1">
            <a:spLocks/>
          </p:cNvSpPr>
          <p:nvPr/>
        </p:nvSpPr>
        <p:spPr>
          <a:xfrm>
            <a:off x="3602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Sinusoidal Perturbations</a:t>
            </a:r>
            <a:r>
              <a:rPr lang="en-US" dirty="0"/>
              <a:t> </a:t>
            </a:r>
          </a:p>
        </p:txBody>
      </p:sp>
      <p:pic>
        <p:nvPicPr>
          <p:cNvPr id="7" name="Picture 6" descr="A graph of a function&#10;&#10;Description automatically generated">
            <a:extLst>
              <a:ext uri="{FF2B5EF4-FFF2-40B4-BE49-F238E27FC236}">
                <a16:creationId xmlns:a16="http://schemas.microsoft.com/office/drawing/2014/main" id="{4E4B3DB1-5D7C-A6A8-ADAF-21A8879D6F01}"/>
              </a:ext>
            </a:extLst>
          </p:cNvPr>
          <p:cNvPicPr>
            <a:picLocks noChangeAspect="1"/>
          </p:cNvPicPr>
          <p:nvPr/>
        </p:nvPicPr>
        <p:blipFill>
          <a:blip r:embed="rId3"/>
          <a:stretch>
            <a:fillRect/>
          </a:stretch>
        </p:blipFill>
        <p:spPr>
          <a:xfrm>
            <a:off x="3397829" y="2662010"/>
            <a:ext cx="4925878" cy="3188535"/>
          </a:xfrm>
          <a:prstGeom prst="rect">
            <a:avLst/>
          </a:prstGeom>
        </p:spPr>
      </p:pic>
      <p:sp>
        <p:nvSpPr>
          <p:cNvPr id="9" name="TextBox 8">
            <a:extLst>
              <a:ext uri="{FF2B5EF4-FFF2-40B4-BE49-F238E27FC236}">
                <a16:creationId xmlns:a16="http://schemas.microsoft.com/office/drawing/2014/main" id="{BE0BFACE-611C-83EA-AB0C-73A4D0AE1EB8}"/>
              </a:ext>
            </a:extLst>
          </p:cNvPr>
          <p:cNvSpPr txBox="1"/>
          <p:nvPr/>
        </p:nvSpPr>
        <p:spPr>
          <a:xfrm>
            <a:off x="360218" y="6037562"/>
            <a:ext cx="6214650" cy="369332"/>
          </a:xfrm>
          <a:prstGeom prst="rect">
            <a:avLst/>
          </a:prstGeom>
          <a:noFill/>
        </p:spPr>
        <p:txBody>
          <a:bodyPr wrap="none" rtlCol="0">
            <a:spAutoFit/>
          </a:bodyPr>
          <a:lstStyle/>
          <a:p>
            <a:r>
              <a:rPr lang="en-US" dirty="0"/>
              <a:t>To better understand this, let us analyze an interesting example.  </a:t>
            </a:r>
          </a:p>
        </p:txBody>
      </p:sp>
    </p:spTree>
    <p:extLst>
      <p:ext uri="{BB962C8B-B14F-4D97-AF65-F5344CB8AC3E}">
        <p14:creationId xmlns:p14="http://schemas.microsoft.com/office/powerpoint/2010/main" val="1250023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0C06-A6D6-B4E8-E584-1F690E19A177}"/>
              </a:ext>
            </a:extLst>
          </p:cNvPr>
          <p:cNvSpPr>
            <a:spLocks noGrp="1"/>
          </p:cNvSpPr>
          <p:nvPr>
            <p:ph type="title"/>
          </p:nvPr>
        </p:nvSpPr>
        <p:spPr>
          <a:xfrm>
            <a:off x="363681" y="214352"/>
            <a:ext cx="11672455" cy="1338983"/>
          </a:xfrm>
        </p:spPr>
        <p:txBody>
          <a:bodyPr>
            <a:normAutofit/>
          </a:bodyPr>
          <a:lstStyle/>
          <a:p>
            <a:r>
              <a:rPr lang="en-US" b="1" dirty="0"/>
              <a:t>The rotating wave approximation and I.I. Rabi’s flopping frequency</a:t>
            </a:r>
            <a:r>
              <a:rPr lang="en-US" dirty="0"/>
              <a:t> </a:t>
            </a:r>
          </a:p>
        </p:txBody>
      </p:sp>
      <p:sp>
        <p:nvSpPr>
          <p:cNvPr id="4" name="TextBox 3">
            <a:extLst>
              <a:ext uri="{FF2B5EF4-FFF2-40B4-BE49-F238E27FC236}">
                <a16:creationId xmlns:a16="http://schemas.microsoft.com/office/drawing/2014/main" id="{3AF92DFC-FEB3-99E7-3877-D1B5ADE5E63E}"/>
              </a:ext>
            </a:extLst>
          </p:cNvPr>
          <p:cNvSpPr txBox="1"/>
          <p:nvPr/>
        </p:nvSpPr>
        <p:spPr>
          <a:xfrm>
            <a:off x="259772" y="1644134"/>
            <a:ext cx="6099462" cy="369332"/>
          </a:xfrm>
          <a:prstGeom prst="rect">
            <a:avLst/>
          </a:prstGeom>
          <a:noFill/>
        </p:spPr>
        <p:txBody>
          <a:bodyPr wrap="square">
            <a:spAutoFit/>
          </a:bodyPr>
          <a:lstStyle/>
          <a:p>
            <a:r>
              <a:rPr lang="en-US" sz="1800" dirty="0">
                <a:effectLst/>
                <a:latin typeface="ACaslonPro"/>
              </a:rPr>
              <a:t>The first term in</a:t>
            </a:r>
            <a:endParaRPr lang="en-US" dirty="0"/>
          </a:p>
        </p:txBody>
      </p:sp>
      <p:pic>
        <p:nvPicPr>
          <p:cNvPr id="6" name="Picture 5" descr="A math equations and formulas&#10;&#10;Description automatically generated">
            <a:extLst>
              <a:ext uri="{FF2B5EF4-FFF2-40B4-BE49-F238E27FC236}">
                <a16:creationId xmlns:a16="http://schemas.microsoft.com/office/drawing/2014/main" id="{1D45EE27-C0F5-73D8-568D-F37430BF1DC5}"/>
              </a:ext>
            </a:extLst>
          </p:cNvPr>
          <p:cNvPicPr>
            <a:picLocks noChangeAspect="1"/>
          </p:cNvPicPr>
          <p:nvPr/>
        </p:nvPicPr>
        <p:blipFill>
          <a:blip r:embed="rId2"/>
          <a:stretch>
            <a:fillRect/>
          </a:stretch>
        </p:blipFill>
        <p:spPr>
          <a:xfrm>
            <a:off x="2209799" y="1984664"/>
            <a:ext cx="7772400" cy="144433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08CCC3-BF3F-0627-A33C-9D25168D3F26}"/>
                  </a:ext>
                </a:extLst>
              </p:cNvPr>
              <p:cNvSpPr txBox="1"/>
              <p:nvPr/>
            </p:nvSpPr>
            <p:spPr>
              <a:xfrm>
                <a:off x="259772" y="3532909"/>
                <a:ext cx="11672455" cy="655244"/>
              </a:xfrm>
              <a:prstGeom prst="rect">
                <a:avLst/>
              </a:prstGeom>
              <a:noFill/>
            </p:spPr>
            <p:txBody>
              <a:bodyPr wrap="square" rtlCol="0">
                <a:spAutoFit/>
              </a:bodyPr>
              <a:lstStyle/>
              <a:p>
                <a:r>
                  <a:rPr lang="en-US" sz="1800" dirty="0">
                    <a:effectLst/>
                    <a:latin typeface="ACaslonPro"/>
                  </a:rPr>
                  <a:t>comes from the </a:t>
                </a:r>
                <a14:m>
                  <m:oMath xmlns:m="http://schemas.openxmlformats.org/officeDocument/2006/math">
                    <m:sSup>
                      <m:sSupPr>
                        <m:ctrlPr>
                          <a:rPr lang="en-US" sz="1800" i="1" smtClean="0">
                            <a:effectLst/>
                            <a:latin typeface="Cambria Math" panose="02040503050406030204" pitchFamily="18" charset="0"/>
                          </a:rPr>
                        </m:ctrlPr>
                      </m:sSupPr>
                      <m:e>
                        <m:r>
                          <a:rPr lang="en-US" sz="1800" i="1" smtClean="0">
                            <a:effectLst/>
                            <a:latin typeface="Cambria Math" panose="02040503050406030204" pitchFamily="18" charset="0"/>
                          </a:rPr>
                          <m:t>𝑒</m:t>
                        </m:r>
                      </m:e>
                      <m:sup>
                        <m:r>
                          <a:rPr lang="en-US" sz="1800" i="1" smtClean="0">
                            <a:effectLst/>
                            <a:latin typeface="Cambria Math" panose="02040503050406030204" pitchFamily="18" charset="0"/>
                          </a:rPr>
                          <m:t>𝑖</m:t>
                        </m:r>
                        <m:r>
                          <a:rPr lang="el-GR" sz="1800" i="1" smtClean="0">
                            <a:effectLst/>
                            <a:latin typeface="Cambria Math" panose="02040503050406030204" pitchFamily="18" charset="0"/>
                          </a:rPr>
                          <m:t>𝜔</m:t>
                        </m:r>
                        <m:r>
                          <a:rPr lang="en-US" sz="1800" i="1" smtClean="0">
                            <a:effectLst/>
                            <a:latin typeface="Cambria Math" panose="02040503050406030204" pitchFamily="18" charset="0"/>
                          </a:rPr>
                          <m:t>𝑡</m:t>
                        </m:r>
                      </m:sup>
                    </m:sSup>
                    <m:r>
                      <a:rPr lang="en-US" sz="1800" b="0" i="1" smtClean="0">
                        <a:effectLst/>
                        <a:latin typeface="Cambria Math" panose="02040503050406030204" pitchFamily="18" charset="0"/>
                      </a:rPr>
                      <m:t>/2</m:t>
                    </m:r>
                  </m:oMath>
                </a14:m>
                <a:r>
                  <a:rPr lang="en-US" dirty="0"/>
                  <a:t> part of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func>
                  </m:oMath>
                </a14:m>
                <a:r>
                  <a:rPr lang="en-US" dirty="0"/>
                  <a:t> and the second from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m:t>
                        </m:r>
                        <m:r>
                          <a:rPr lang="en-US" i="1">
                            <a:latin typeface="Cambria Math" panose="02040503050406030204" pitchFamily="18" charset="0"/>
                          </a:rPr>
                          <m:t>𝑡</m:t>
                        </m:r>
                      </m:sup>
                    </m:sSup>
                    <m:r>
                      <a:rPr lang="en-US" i="1">
                        <a:latin typeface="Cambria Math" panose="02040503050406030204" pitchFamily="18" charset="0"/>
                      </a:rPr>
                      <m:t>/2</m:t>
                    </m:r>
                  </m:oMath>
                </a14:m>
                <a:r>
                  <a:rPr lang="en-US" dirty="0"/>
                  <a:t>. Thus, dropping the first term is formally </a:t>
                </a:r>
              </a:p>
              <a:p>
                <a:r>
                  <a:rPr lang="en-US" dirty="0"/>
                  <a:t>equivalent to writing </a:t>
                </a:r>
              </a:p>
            </p:txBody>
          </p:sp>
        </mc:Choice>
        <mc:Fallback xmlns="">
          <p:sp>
            <p:nvSpPr>
              <p:cNvPr id="7" name="TextBox 6">
                <a:extLst>
                  <a:ext uri="{FF2B5EF4-FFF2-40B4-BE49-F238E27FC236}">
                    <a16:creationId xmlns:a16="http://schemas.microsoft.com/office/drawing/2014/main" id="{1B08CCC3-BF3F-0627-A33C-9D25168D3F26}"/>
                  </a:ext>
                </a:extLst>
              </p:cNvPr>
              <p:cNvSpPr txBox="1">
                <a:spLocks noRot="1" noChangeAspect="1" noMove="1" noResize="1" noEditPoints="1" noAdjustHandles="1" noChangeArrowheads="1" noChangeShapeType="1" noTextEdit="1"/>
              </p:cNvSpPr>
              <p:nvPr/>
            </p:nvSpPr>
            <p:spPr>
              <a:xfrm>
                <a:off x="259772" y="3532909"/>
                <a:ext cx="11672455" cy="655244"/>
              </a:xfrm>
              <a:prstGeom prst="rect">
                <a:avLst/>
              </a:prstGeom>
              <a:blipFill>
                <a:blip r:embed="rId3"/>
                <a:stretch>
                  <a:fillRect l="-435" t="-3846" b="-13462"/>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572929CD-F316-AB66-C937-54D93EC2634C}"/>
              </a:ext>
            </a:extLst>
          </p:cNvPr>
          <p:cNvPicPr>
            <a:picLocks noChangeAspect="1"/>
          </p:cNvPicPr>
          <p:nvPr/>
        </p:nvPicPr>
        <p:blipFill>
          <a:blip r:embed="rId4"/>
          <a:stretch>
            <a:fillRect/>
          </a:stretch>
        </p:blipFill>
        <p:spPr>
          <a:xfrm>
            <a:off x="4440382" y="4063462"/>
            <a:ext cx="2209800" cy="457200"/>
          </a:xfrm>
          <a:prstGeom prst="rect">
            <a:avLst/>
          </a:prstGeom>
        </p:spPr>
      </p:pic>
      <p:sp>
        <p:nvSpPr>
          <p:cNvPr id="12" name="TextBox 11">
            <a:extLst>
              <a:ext uri="{FF2B5EF4-FFF2-40B4-BE49-F238E27FC236}">
                <a16:creationId xmlns:a16="http://schemas.microsoft.com/office/drawing/2014/main" id="{83E5B6AF-3754-E201-5035-11476ACB30F6}"/>
              </a:ext>
            </a:extLst>
          </p:cNvPr>
          <p:cNvSpPr txBox="1"/>
          <p:nvPr/>
        </p:nvSpPr>
        <p:spPr>
          <a:xfrm>
            <a:off x="259772" y="4516343"/>
            <a:ext cx="2443554" cy="369332"/>
          </a:xfrm>
          <a:prstGeom prst="rect">
            <a:avLst/>
          </a:prstGeom>
          <a:noFill/>
        </p:spPr>
        <p:txBody>
          <a:bodyPr wrap="none" rtlCol="0">
            <a:spAutoFit/>
          </a:bodyPr>
          <a:lstStyle/>
          <a:p>
            <a:r>
              <a:rPr lang="en-US" dirty="0"/>
              <a:t>That is equivalent to say</a:t>
            </a:r>
          </a:p>
        </p:txBody>
      </p:sp>
      <p:pic>
        <p:nvPicPr>
          <p:cNvPr id="13" name="Picture 12" descr="A close up of a text&#10;&#10;Description automatically generated">
            <a:extLst>
              <a:ext uri="{FF2B5EF4-FFF2-40B4-BE49-F238E27FC236}">
                <a16:creationId xmlns:a16="http://schemas.microsoft.com/office/drawing/2014/main" id="{C19179A1-BCC3-BAD3-578E-FAC691529D01}"/>
              </a:ext>
            </a:extLst>
          </p:cNvPr>
          <p:cNvPicPr>
            <a:picLocks noChangeAspect="1"/>
          </p:cNvPicPr>
          <p:nvPr/>
        </p:nvPicPr>
        <p:blipFill>
          <a:blip r:embed="rId5"/>
          <a:stretch>
            <a:fillRect/>
          </a:stretch>
        </p:blipFill>
        <p:spPr>
          <a:xfrm>
            <a:off x="3638551" y="4948443"/>
            <a:ext cx="4185804" cy="76322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E290724-7081-2DC1-DE97-CCEA3731A308}"/>
                  </a:ext>
                </a:extLst>
              </p:cNvPr>
              <p:cNvSpPr txBox="1"/>
              <p:nvPr/>
            </p:nvSpPr>
            <p:spPr>
              <a:xfrm>
                <a:off x="171450" y="5934670"/>
                <a:ext cx="11672455" cy="646331"/>
              </a:xfrm>
              <a:prstGeom prst="rect">
                <a:avLst/>
              </a:prstGeom>
              <a:noFill/>
            </p:spPr>
            <p:txBody>
              <a:bodyPr wrap="square">
                <a:spAutoFit/>
              </a:bodyPr>
              <a:lstStyle/>
              <a:p>
                <a:r>
                  <a:rPr lang="en-US" sz="1800" dirty="0">
                    <a:effectLst/>
                    <a:latin typeface="ACaslonPro"/>
                  </a:rPr>
                  <a:t>The latter is required to make the Hamiltonian matrix </a:t>
                </a:r>
                <a:r>
                  <a:rPr lang="en-US" sz="1800" dirty="0" err="1">
                    <a:effectLst/>
                    <a:latin typeface="ACaslonPro"/>
                  </a:rPr>
                  <a:t>hermitian</a:t>
                </a:r>
                <a:r>
                  <a:rPr lang="en-US" sz="1800" dirty="0">
                    <a:effectLst/>
                    <a:latin typeface="ACaslonPro"/>
                  </a:rPr>
                  <a:t>—or, if you prefer, to pick out the dominant term in the formula analogous to the Equation above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𝑐</m:t>
                        </m:r>
                      </m:e>
                      <m:sub>
                        <m:r>
                          <a:rPr lang="en-US" sz="1800" b="0" i="1" smtClean="0">
                            <a:effectLst/>
                            <a:latin typeface="Cambria Math" panose="02040503050406030204" pitchFamily="18" charset="0"/>
                          </a:rPr>
                          <m:t>𝑎</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dirty="0"/>
                  <a:t>.</a:t>
                </a:r>
              </a:p>
            </p:txBody>
          </p:sp>
        </mc:Choice>
        <mc:Fallback xmlns="">
          <p:sp>
            <p:nvSpPr>
              <p:cNvPr id="15" name="TextBox 14">
                <a:extLst>
                  <a:ext uri="{FF2B5EF4-FFF2-40B4-BE49-F238E27FC236}">
                    <a16:creationId xmlns:a16="http://schemas.microsoft.com/office/drawing/2014/main" id="{4E290724-7081-2DC1-DE97-CCEA3731A308}"/>
                  </a:ext>
                </a:extLst>
              </p:cNvPr>
              <p:cNvSpPr txBox="1">
                <a:spLocks noRot="1" noChangeAspect="1" noMove="1" noResize="1" noEditPoints="1" noAdjustHandles="1" noChangeArrowheads="1" noChangeShapeType="1" noTextEdit="1"/>
              </p:cNvSpPr>
              <p:nvPr/>
            </p:nvSpPr>
            <p:spPr>
              <a:xfrm>
                <a:off x="171450" y="5934670"/>
                <a:ext cx="11672455" cy="646331"/>
              </a:xfrm>
              <a:prstGeom prst="rect">
                <a:avLst/>
              </a:prstGeom>
              <a:blipFill>
                <a:blip r:embed="rId6"/>
                <a:stretch>
                  <a:fillRect l="-435" t="-3846" b="-15385"/>
                </a:stretch>
              </a:blipFill>
            </p:spPr>
            <p:txBody>
              <a:bodyPr/>
              <a:lstStyle/>
              <a:p>
                <a:r>
                  <a:rPr lang="en-US">
                    <a:noFill/>
                  </a:rPr>
                  <a:t> </a:t>
                </a:r>
              </a:p>
            </p:txBody>
          </p:sp>
        </mc:Fallback>
      </mc:AlternateContent>
    </p:spTree>
    <p:extLst>
      <p:ext uri="{BB962C8B-B14F-4D97-AF65-F5344CB8AC3E}">
        <p14:creationId xmlns:p14="http://schemas.microsoft.com/office/powerpoint/2010/main" val="991560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r>
              <a:rPr lang="en-US" dirty="0"/>
              <a:t>Quantum Dynamics</a:t>
            </a:r>
          </a:p>
          <a:p>
            <a:r>
              <a:rPr lang="en-US" dirty="0"/>
              <a:t>Two-level systems</a:t>
            </a:r>
          </a:p>
          <a:p>
            <a:r>
              <a:rPr lang="en-US" dirty="0"/>
              <a:t>Time dependent perturbation theory</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D5304EC-12F7-2690-164A-6650022CBCE1}"/>
                  </a:ext>
                </a:extLst>
              </p:cNvPr>
              <p:cNvSpPr txBox="1"/>
              <p:nvPr/>
            </p:nvSpPr>
            <p:spPr>
              <a:xfrm>
                <a:off x="363680" y="1748182"/>
                <a:ext cx="11544301" cy="1477328"/>
              </a:xfrm>
              <a:prstGeom prst="rect">
                <a:avLst/>
              </a:prstGeom>
              <a:noFill/>
            </p:spPr>
            <p:txBody>
              <a:bodyPr wrap="square">
                <a:spAutoFit/>
              </a:bodyPr>
              <a:lstStyle/>
              <a:p>
                <a:r>
                  <a:rPr lang="en-US" sz="1800" dirty="0">
                    <a:effectLst/>
                    <a:latin typeface="ACaslonPro"/>
                  </a:rPr>
                  <a:t>Isaac Rabi, noticed that if </a:t>
                </a:r>
                <a:r>
                  <a:rPr lang="en-US" dirty="0">
                    <a:latin typeface="ACaslonPro"/>
                  </a:rPr>
                  <a:t>one</a:t>
                </a:r>
                <a:r>
                  <a:rPr lang="en-US" sz="1800" dirty="0">
                    <a:effectLst/>
                    <a:latin typeface="ACaslonPro"/>
                  </a:rPr>
                  <a:t> makes this so-called </a:t>
                </a:r>
                <a:r>
                  <a:rPr lang="en-US" sz="1800" b="1" dirty="0">
                    <a:effectLst/>
                    <a:latin typeface="ACaslonPro"/>
                  </a:rPr>
                  <a:t>rotating wave approximation </a:t>
                </a:r>
                <a:r>
                  <a:rPr lang="en-US" sz="1800" dirty="0">
                    <a:effectLst/>
                    <a:latin typeface="ACaslonPro"/>
                  </a:rPr>
                  <a:t>at the </a:t>
                </a:r>
                <a:r>
                  <a:rPr lang="en-US" sz="1800" i="1" dirty="0">
                    <a:effectLst/>
                    <a:latin typeface="ACaslonPro"/>
                  </a:rPr>
                  <a:t>beginning </a:t>
                </a:r>
                <a:r>
                  <a:rPr lang="en-US" sz="1800" dirty="0">
                    <a:effectLst/>
                    <a:latin typeface="ACaslonPro"/>
                  </a:rPr>
                  <a:t>of the calculation, the system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𝑐</m:t>
                        </m:r>
                      </m:e>
                      <m:sub>
                        <m:r>
                          <a:rPr lang="en-US" sz="1800" b="0" i="1" smtClean="0">
                            <a:effectLst/>
                            <a:latin typeface="Cambria Math" panose="02040503050406030204" pitchFamily="18" charset="0"/>
                          </a:rPr>
                          <m:t>𝑎</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𝑏</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oMath>
                </a14:m>
                <a:r>
                  <a:rPr lang="en-US" sz="1800" dirty="0">
                    <a:effectLst/>
                    <a:latin typeface="ACaslonPro"/>
                  </a:rPr>
                  <a:t>can be solved exactly, with no need for perturbation theory, and no assumption about the strength of the field.</a:t>
                </a:r>
              </a:p>
              <a:p>
                <a:endParaRPr lang="en-US" dirty="0">
                  <a:latin typeface="ACaslonPro"/>
                </a:endParaRPr>
              </a:p>
              <a:p>
                <a:r>
                  <a:rPr lang="en-US" dirty="0">
                    <a:latin typeface="ACaslonPro"/>
                  </a:rPr>
                  <a:t>I</a:t>
                </a:r>
                <a:r>
                  <a:rPr lang="en-US" sz="1800" dirty="0">
                    <a:effectLst/>
                    <a:latin typeface="ACaslonPro"/>
                  </a:rPr>
                  <a:t>n the rotating wave approximation  </a:t>
                </a:r>
                <a:endParaRPr lang="en-US" dirty="0"/>
              </a:p>
            </p:txBody>
          </p:sp>
        </mc:Choice>
        <mc:Fallback xmlns="">
          <p:sp>
            <p:nvSpPr>
              <p:cNvPr id="4" name="TextBox 3">
                <a:extLst>
                  <a:ext uri="{FF2B5EF4-FFF2-40B4-BE49-F238E27FC236}">
                    <a16:creationId xmlns:a16="http://schemas.microsoft.com/office/drawing/2014/main" id="{2D5304EC-12F7-2690-164A-6650022CBCE1}"/>
                  </a:ext>
                </a:extLst>
              </p:cNvPr>
              <p:cNvSpPr txBox="1">
                <a:spLocks noRot="1" noChangeAspect="1" noMove="1" noResize="1" noEditPoints="1" noAdjustHandles="1" noChangeArrowheads="1" noChangeShapeType="1" noTextEdit="1"/>
              </p:cNvSpPr>
              <p:nvPr/>
            </p:nvSpPr>
            <p:spPr>
              <a:xfrm>
                <a:off x="363680" y="1748182"/>
                <a:ext cx="11544301" cy="1477328"/>
              </a:xfrm>
              <a:prstGeom prst="rect">
                <a:avLst/>
              </a:prstGeom>
              <a:blipFill>
                <a:blip r:embed="rId3"/>
                <a:stretch>
                  <a:fillRect l="-440" t="-1709" b="-598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90AB22F5-1470-1FD4-5619-3B4B94380658}"/>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rotating wave approximation and </a:t>
            </a:r>
            <a:r>
              <a:rPr lang="en-US" b="1" dirty="0" err="1"/>
              <a:t>I.I.Rabi’s</a:t>
            </a:r>
            <a:r>
              <a:rPr lang="en-US" b="1" dirty="0"/>
              <a:t> flopping frequency</a:t>
            </a:r>
            <a:r>
              <a:rPr lang="en-US" dirty="0"/>
              <a:t> </a:t>
            </a:r>
          </a:p>
        </p:txBody>
      </p:sp>
      <p:pic>
        <p:nvPicPr>
          <p:cNvPr id="7" name="Picture 6">
            <a:extLst>
              <a:ext uri="{FF2B5EF4-FFF2-40B4-BE49-F238E27FC236}">
                <a16:creationId xmlns:a16="http://schemas.microsoft.com/office/drawing/2014/main" id="{8B2BDC34-9373-0849-AC9E-CB94D21CC294}"/>
              </a:ext>
            </a:extLst>
          </p:cNvPr>
          <p:cNvPicPr>
            <a:picLocks noChangeAspect="1"/>
          </p:cNvPicPr>
          <p:nvPr/>
        </p:nvPicPr>
        <p:blipFill>
          <a:blip r:embed="rId4"/>
          <a:stretch>
            <a:fillRect/>
          </a:stretch>
        </p:blipFill>
        <p:spPr>
          <a:xfrm>
            <a:off x="2878968" y="3882188"/>
            <a:ext cx="6321714" cy="641964"/>
          </a:xfrm>
          <a:prstGeom prst="rect">
            <a:avLst/>
          </a:prstGeom>
        </p:spPr>
      </p:pic>
      <p:pic>
        <p:nvPicPr>
          <p:cNvPr id="8" name="Picture 7" descr="A close up of a sign&#10;&#10;Description automatically generated with medium confidence">
            <a:extLst>
              <a:ext uri="{FF2B5EF4-FFF2-40B4-BE49-F238E27FC236}">
                <a16:creationId xmlns:a16="http://schemas.microsoft.com/office/drawing/2014/main" id="{09A626E7-3090-A64C-056B-B4CF5DACD932}"/>
              </a:ext>
            </a:extLst>
          </p:cNvPr>
          <p:cNvPicPr>
            <a:picLocks noChangeAspect="1"/>
          </p:cNvPicPr>
          <p:nvPr/>
        </p:nvPicPr>
        <p:blipFill>
          <a:blip r:embed="rId5"/>
          <a:stretch>
            <a:fillRect/>
          </a:stretch>
        </p:blipFill>
        <p:spPr>
          <a:xfrm>
            <a:off x="3882448" y="2533350"/>
            <a:ext cx="4780395" cy="895650"/>
          </a:xfrm>
          <a:prstGeom prst="rect">
            <a:avLst/>
          </a:prstGeom>
        </p:spPr>
      </p:pic>
      <p:sp>
        <p:nvSpPr>
          <p:cNvPr id="9" name="TextBox 8">
            <a:extLst>
              <a:ext uri="{FF2B5EF4-FFF2-40B4-BE49-F238E27FC236}">
                <a16:creationId xmlns:a16="http://schemas.microsoft.com/office/drawing/2014/main" id="{B6B596E2-365B-83D9-9824-C52ECB9D90E8}"/>
              </a:ext>
            </a:extLst>
          </p:cNvPr>
          <p:cNvSpPr txBox="1"/>
          <p:nvPr/>
        </p:nvSpPr>
        <p:spPr>
          <a:xfrm>
            <a:off x="8759536" y="2831275"/>
            <a:ext cx="441146"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6038F647-1266-EF7B-64B8-21A2FFF1E2C2}"/>
              </a:ext>
            </a:extLst>
          </p:cNvPr>
          <p:cNvSpPr txBox="1"/>
          <p:nvPr/>
        </p:nvSpPr>
        <p:spPr>
          <a:xfrm>
            <a:off x="363680" y="3512856"/>
            <a:ext cx="1029128" cy="369332"/>
          </a:xfrm>
          <a:prstGeom prst="rect">
            <a:avLst/>
          </a:prstGeom>
          <a:noFill/>
        </p:spPr>
        <p:txBody>
          <a:bodyPr wrap="none" rtlCol="0">
            <a:spAutoFit/>
          </a:bodyPr>
          <a:lstStyle/>
          <a:p>
            <a:r>
              <a:rPr lang="en-US" dirty="0"/>
              <a:t>becomes</a:t>
            </a:r>
          </a:p>
        </p:txBody>
      </p:sp>
      <p:sp>
        <p:nvSpPr>
          <p:cNvPr id="12" name="TextBox 11">
            <a:extLst>
              <a:ext uri="{FF2B5EF4-FFF2-40B4-BE49-F238E27FC236}">
                <a16:creationId xmlns:a16="http://schemas.microsoft.com/office/drawing/2014/main" id="{94D85EF7-C9C8-F465-198A-7957F59EB00A}"/>
              </a:ext>
            </a:extLst>
          </p:cNvPr>
          <p:cNvSpPr txBox="1"/>
          <p:nvPr/>
        </p:nvSpPr>
        <p:spPr>
          <a:xfrm>
            <a:off x="363680" y="4608008"/>
            <a:ext cx="6099462" cy="369332"/>
          </a:xfrm>
          <a:prstGeom prst="rect">
            <a:avLst/>
          </a:prstGeom>
          <a:noFill/>
        </p:spPr>
        <p:txBody>
          <a:bodyPr wrap="square">
            <a:spAutoFit/>
          </a:bodyPr>
          <a:lstStyle/>
          <a:p>
            <a:r>
              <a:rPr lang="en-US" sz="1800" dirty="0">
                <a:effectLst/>
                <a:latin typeface="CMR10"/>
              </a:rPr>
              <a:t>Differentiating, and substituting </a:t>
            </a:r>
            <a:r>
              <a:rPr lang="en-US" dirty="0">
                <a:latin typeface="CMR10"/>
              </a:rPr>
              <a:t>back in (**)</a:t>
            </a:r>
            <a:r>
              <a:rPr lang="en-US" sz="1800" dirty="0">
                <a:effectLst/>
                <a:latin typeface="CMR10"/>
              </a:rPr>
              <a:t>: </a:t>
            </a:r>
            <a:endParaRPr lang="en-US" dirty="0"/>
          </a:p>
        </p:txBody>
      </p:sp>
      <p:sp>
        <p:nvSpPr>
          <p:cNvPr id="13" name="TextBox 12">
            <a:extLst>
              <a:ext uri="{FF2B5EF4-FFF2-40B4-BE49-F238E27FC236}">
                <a16:creationId xmlns:a16="http://schemas.microsoft.com/office/drawing/2014/main" id="{F5628191-C4A5-A5E0-65AA-48017638308F}"/>
              </a:ext>
            </a:extLst>
          </p:cNvPr>
          <p:cNvSpPr txBox="1"/>
          <p:nvPr/>
        </p:nvSpPr>
        <p:spPr>
          <a:xfrm>
            <a:off x="9476509" y="4018504"/>
            <a:ext cx="556563" cy="369332"/>
          </a:xfrm>
          <a:prstGeom prst="rect">
            <a:avLst/>
          </a:prstGeom>
          <a:noFill/>
        </p:spPr>
        <p:txBody>
          <a:bodyPr wrap="none" rtlCol="0">
            <a:spAutoFit/>
          </a:bodyPr>
          <a:lstStyle/>
          <a:p>
            <a:r>
              <a:rPr lang="en-US" dirty="0"/>
              <a:t>(**)</a:t>
            </a:r>
          </a:p>
        </p:txBody>
      </p:sp>
      <p:pic>
        <p:nvPicPr>
          <p:cNvPr id="15" name="Picture 14" descr="A math equations on a white background&#10;&#10;Description automatically generated">
            <a:extLst>
              <a:ext uri="{FF2B5EF4-FFF2-40B4-BE49-F238E27FC236}">
                <a16:creationId xmlns:a16="http://schemas.microsoft.com/office/drawing/2014/main" id="{FD2BFB11-5CC1-E4C0-CDB7-6775AC450775}"/>
              </a:ext>
            </a:extLst>
          </p:cNvPr>
          <p:cNvPicPr>
            <a:picLocks noChangeAspect="1"/>
          </p:cNvPicPr>
          <p:nvPr/>
        </p:nvPicPr>
        <p:blipFill>
          <a:blip r:embed="rId6"/>
          <a:stretch>
            <a:fillRect/>
          </a:stretch>
        </p:blipFill>
        <p:spPr>
          <a:xfrm>
            <a:off x="970958" y="5174022"/>
            <a:ext cx="10984367" cy="1465255"/>
          </a:xfrm>
          <a:prstGeom prst="rect">
            <a:avLst/>
          </a:prstGeom>
        </p:spPr>
      </p:pic>
      <p:sp>
        <p:nvSpPr>
          <p:cNvPr id="16" name="Oval 15">
            <a:extLst>
              <a:ext uri="{FF2B5EF4-FFF2-40B4-BE49-F238E27FC236}">
                <a16:creationId xmlns:a16="http://schemas.microsoft.com/office/drawing/2014/main" id="{D26C5EEC-BEB7-2718-6E02-8A5961606EFC}"/>
              </a:ext>
            </a:extLst>
          </p:cNvPr>
          <p:cNvSpPr/>
          <p:nvPr/>
        </p:nvSpPr>
        <p:spPr>
          <a:xfrm>
            <a:off x="1641765" y="5763526"/>
            <a:ext cx="3480954" cy="9905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FE8D330-A6A9-5BEA-0D09-0C4E8AC95D84}"/>
              </a:ext>
            </a:extLst>
          </p:cNvPr>
          <p:cNvCxnSpPr/>
          <p:nvPr/>
        </p:nvCxnSpPr>
        <p:spPr>
          <a:xfrm flipV="1">
            <a:off x="4831773" y="5310338"/>
            <a:ext cx="3158836" cy="67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black text with a white background&#10;&#10;Description automatically generated">
            <a:extLst>
              <a:ext uri="{FF2B5EF4-FFF2-40B4-BE49-F238E27FC236}">
                <a16:creationId xmlns:a16="http://schemas.microsoft.com/office/drawing/2014/main" id="{8A885F27-D92C-8DD3-8A3C-121B5A655606}"/>
              </a:ext>
            </a:extLst>
          </p:cNvPr>
          <p:cNvPicPr>
            <a:picLocks noChangeAspect="1"/>
          </p:cNvPicPr>
          <p:nvPr/>
        </p:nvPicPr>
        <p:blipFill>
          <a:blip r:embed="rId7"/>
          <a:stretch>
            <a:fillRect/>
          </a:stretch>
        </p:blipFill>
        <p:spPr>
          <a:xfrm>
            <a:off x="8062585" y="5110252"/>
            <a:ext cx="1200516" cy="400172"/>
          </a:xfrm>
          <a:prstGeom prst="rect">
            <a:avLst/>
          </a:prstGeom>
        </p:spPr>
      </p:pic>
      <p:cxnSp>
        <p:nvCxnSpPr>
          <p:cNvPr id="21" name="Straight Arrow Connector 20">
            <a:extLst>
              <a:ext uri="{FF2B5EF4-FFF2-40B4-BE49-F238E27FC236}">
                <a16:creationId xmlns:a16="http://schemas.microsoft.com/office/drawing/2014/main" id="{52094122-875D-5E07-21E3-22C11A5013C9}"/>
              </a:ext>
            </a:extLst>
          </p:cNvPr>
          <p:cNvCxnSpPr>
            <a:cxnSpLocks/>
          </p:cNvCxnSpPr>
          <p:nvPr/>
        </p:nvCxnSpPr>
        <p:spPr>
          <a:xfrm flipV="1">
            <a:off x="7398327" y="4449742"/>
            <a:ext cx="477982" cy="98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076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CC67ED6-68DC-7472-88FA-FC12E6E2BD33}"/>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rotating wave approximation and </a:t>
            </a:r>
            <a:r>
              <a:rPr lang="en-US" b="1" dirty="0" err="1"/>
              <a:t>I.I.Rabi’s</a:t>
            </a:r>
            <a:r>
              <a:rPr lang="en-US" b="1" dirty="0"/>
              <a:t> flopping frequency</a:t>
            </a:r>
            <a:r>
              <a:rPr lang="en-US" dirty="0"/>
              <a:t> </a:t>
            </a:r>
          </a:p>
        </p:txBody>
      </p:sp>
      <p:pic>
        <p:nvPicPr>
          <p:cNvPr id="5" name="Picture 4" descr="A mathematical equation with black text&#10;&#10;Description automatically generated">
            <a:extLst>
              <a:ext uri="{FF2B5EF4-FFF2-40B4-BE49-F238E27FC236}">
                <a16:creationId xmlns:a16="http://schemas.microsoft.com/office/drawing/2014/main" id="{53FC4262-6284-73F8-BD3E-C0AA257B2160}"/>
              </a:ext>
            </a:extLst>
          </p:cNvPr>
          <p:cNvPicPr>
            <a:picLocks noChangeAspect="1"/>
          </p:cNvPicPr>
          <p:nvPr/>
        </p:nvPicPr>
        <p:blipFill>
          <a:blip r:embed="rId2"/>
          <a:stretch>
            <a:fillRect/>
          </a:stretch>
        </p:blipFill>
        <p:spPr>
          <a:xfrm>
            <a:off x="436418" y="2105441"/>
            <a:ext cx="3304309" cy="696086"/>
          </a:xfrm>
          <a:prstGeom prst="rect">
            <a:avLst/>
          </a:prstGeom>
        </p:spPr>
      </p:pic>
      <p:sp>
        <p:nvSpPr>
          <p:cNvPr id="6" name="TextBox 5">
            <a:extLst>
              <a:ext uri="{FF2B5EF4-FFF2-40B4-BE49-F238E27FC236}">
                <a16:creationId xmlns:a16="http://schemas.microsoft.com/office/drawing/2014/main" id="{0CA8312B-CE57-329E-750D-70E719AD541D}"/>
              </a:ext>
            </a:extLst>
          </p:cNvPr>
          <p:cNvSpPr txBox="1"/>
          <p:nvPr/>
        </p:nvSpPr>
        <p:spPr>
          <a:xfrm>
            <a:off x="363681" y="1673644"/>
            <a:ext cx="6919138" cy="369332"/>
          </a:xfrm>
          <a:prstGeom prst="rect">
            <a:avLst/>
          </a:prstGeom>
          <a:noFill/>
        </p:spPr>
        <p:txBody>
          <a:bodyPr wrap="none" rtlCol="0">
            <a:spAutoFit/>
          </a:bodyPr>
          <a:lstStyle/>
          <a:p>
            <a:r>
              <a:rPr lang="en-US" dirty="0"/>
              <a:t>Therefore, we obtain the following differential equation of the 2</a:t>
            </a:r>
            <a:r>
              <a:rPr lang="en-US" baseline="30000" dirty="0"/>
              <a:t>nd</a:t>
            </a:r>
            <a:r>
              <a:rPr lang="en-US" dirty="0"/>
              <a:t> order</a:t>
            </a:r>
          </a:p>
        </p:txBody>
      </p:sp>
      <p:pic>
        <p:nvPicPr>
          <p:cNvPr id="8" name="Picture 7" descr="A black text on a white background&#10;&#10;Description automatically generated">
            <a:extLst>
              <a:ext uri="{FF2B5EF4-FFF2-40B4-BE49-F238E27FC236}">
                <a16:creationId xmlns:a16="http://schemas.microsoft.com/office/drawing/2014/main" id="{B7C0B559-E51E-1EC8-6D91-8316AB4E1457}"/>
              </a:ext>
            </a:extLst>
          </p:cNvPr>
          <p:cNvPicPr>
            <a:picLocks noChangeAspect="1"/>
          </p:cNvPicPr>
          <p:nvPr/>
        </p:nvPicPr>
        <p:blipFill>
          <a:blip r:embed="rId3"/>
          <a:stretch>
            <a:fillRect/>
          </a:stretch>
        </p:blipFill>
        <p:spPr>
          <a:xfrm>
            <a:off x="5080001" y="2312318"/>
            <a:ext cx="4045008" cy="533407"/>
          </a:xfrm>
          <a:prstGeom prst="rect">
            <a:avLst/>
          </a:prstGeom>
        </p:spPr>
      </p:pic>
      <p:sp>
        <p:nvSpPr>
          <p:cNvPr id="9" name="Right Arrow 8">
            <a:extLst>
              <a:ext uri="{FF2B5EF4-FFF2-40B4-BE49-F238E27FC236}">
                <a16:creationId xmlns:a16="http://schemas.microsoft.com/office/drawing/2014/main" id="{CD1269EF-4E9B-1AC1-840A-BB9AB602A413}"/>
              </a:ext>
            </a:extLst>
          </p:cNvPr>
          <p:cNvSpPr/>
          <p:nvPr/>
        </p:nvSpPr>
        <p:spPr>
          <a:xfrm>
            <a:off x="4392758" y="2340744"/>
            <a:ext cx="332509" cy="4260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24CDC4-07E9-BE01-7CED-329BE3B78428}"/>
              </a:ext>
            </a:extLst>
          </p:cNvPr>
          <p:cNvSpPr txBox="1"/>
          <p:nvPr/>
        </p:nvSpPr>
        <p:spPr>
          <a:xfrm>
            <a:off x="5080001" y="2042976"/>
            <a:ext cx="960519" cy="369332"/>
          </a:xfrm>
          <a:prstGeom prst="rect">
            <a:avLst/>
          </a:prstGeom>
          <a:noFill/>
        </p:spPr>
        <p:txBody>
          <a:bodyPr wrap="none" rtlCol="0">
            <a:spAutoFit/>
          </a:bodyPr>
          <a:lstStyle/>
          <a:p>
            <a:r>
              <a:rPr lang="en-US" dirty="0"/>
              <a:t>Solution</a:t>
            </a:r>
          </a:p>
        </p:txBody>
      </p:sp>
      <p:sp>
        <p:nvSpPr>
          <p:cNvPr id="11" name="TextBox 10">
            <a:extLst>
              <a:ext uri="{FF2B5EF4-FFF2-40B4-BE49-F238E27FC236}">
                <a16:creationId xmlns:a16="http://schemas.microsoft.com/office/drawing/2014/main" id="{9E99412B-81E0-F850-161E-E1495A7F2A4B}"/>
              </a:ext>
            </a:extLst>
          </p:cNvPr>
          <p:cNvSpPr txBox="1"/>
          <p:nvPr/>
        </p:nvSpPr>
        <p:spPr>
          <a:xfrm>
            <a:off x="6768979" y="1941667"/>
            <a:ext cx="2356030" cy="369332"/>
          </a:xfrm>
          <a:prstGeom prst="rect">
            <a:avLst/>
          </a:prstGeom>
          <a:noFill/>
        </p:spPr>
        <p:txBody>
          <a:bodyPr wrap="none" rtlCol="0">
            <a:spAutoFit/>
          </a:bodyPr>
          <a:lstStyle/>
          <a:p>
            <a:r>
              <a:rPr lang="en-US" dirty="0"/>
              <a:t>Characteristic equation</a:t>
            </a:r>
          </a:p>
        </p:txBody>
      </p:sp>
      <p:pic>
        <p:nvPicPr>
          <p:cNvPr id="13" name="Picture 12">
            <a:extLst>
              <a:ext uri="{FF2B5EF4-FFF2-40B4-BE49-F238E27FC236}">
                <a16:creationId xmlns:a16="http://schemas.microsoft.com/office/drawing/2014/main" id="{96F90BF7-A2E2-0078-8FA6-93B4E37411F9}"/>
              </a:ext>
            </a:extLst>
          </p:cNvPr>
          <p:cNvPicPr>
            <a:picLocks noChangeAspect="1"/>
          </p:cNvPicPr>
          <p:nvPr/>
        </p:nvPicPr>
        <p:blipFill>
          <a:blip r:embed="rId4"/>
          <a:stretch>
            <a:fillRect/>
          </a:stretch>
        </p:blipFill>
        <p:spPr>
          <a:xfrm>
            <a:off x="363681" y="3019923"/>
            <a:ext cx="6089074" cy="716835"/>
          </a:xfrm>
          <a:prstGeom prst="rect">
            <a:avLst/>
          </a:prstGeom>
        </p:spPr>
      </p:pic>
      <p:pic>
        <p:nvPicPr>
          <p:cNvPr id="15" name="Picture 14">
            <a:extLst>
              <a:ext uri="{FF2B5EF4-FFF2-40B4-BE49-F238E27FC236}">
                <a16:creationId xmlns:a16="http://schemas.microsoft.com/office/drawing/2014/main" id="{60E46EC9-9D3B-5C88-991E-1BC2FF0AF711}"/>
              </a:ext>
            </a:extLst>
          </p:cNvPr>
          <p:cNvPicPr>
            <a:picLocks noChangeAspect="1"/>
          </p:cNvPicPr>
          <p:nvPr/>
        </p:nvPicPr>
        <p:blipFill>
          <a:blip r:embed="rId5"/>
          <a:stretch>
            <a:fillRect/>
          </a:stretch>
        </p:blipFill>
        <p:spPr>
          <a:xfrm>
            <a:off x="7500512" y="3196248"/>
            <a:ext cx="2863273" cy="465501"/>
          </a:xfrm>
          <a:prstGeom prst="rect">
            <a:avLst/>
          </a:prstGeom>
        </p:spPr>
      </p:pic>
      <p:sp>
        <p:nvSpPr>
          <p:cNvPr id="16" name="TextBox 15">
            <a:extLst>
              <a:ext uri="{FF2B5EF4-FFF2-40B4-BE49-F238E27FC236}">
                <a16:creationId xmlns:a16="http://schemas.microsoft.com/office/drawing/2014/main" id="{967920DB-DAC9-1777-4BC0-0CF89F41AFC5}"/>
              </a:ext>
            </a:extLst>
          </p:cNvPr>
          <p:cNvSpPr txBox="1"/>
          <p:nvPr/>
        </p:nvSpPr>
        <p:spPr>
          <a:xfrm>
            <a:off x="6801781" y="3244333"/>
            <a:ext cx="601447" cy="369332"/>
          </a:xfrm>
          <a:prstGeom prst="rect">
            <a:avLst/>
          </a:prstGeom>
          <a:noFill/>
        </p:spPr>
        <p:txBody>
          <a:bodyPr wrap="none" rtlCol="0">
            <a:spAutoFit/>
          </a:bodyPr>
          <a:lstStyle/>
          <a:p>
            <a:r>
              <a:rPr lang="en-US" dirty="0"/>
              <a:t>with</a:t>
            </a:r>
          </a:p>
        </p:txBody>
      </p:sp>
      <p:pic>
        <p:nvPicPr>
          <p:cNvPr id="18" name="Picture 17">
            <a:extLst>
              <a:ext uri="{FF2B5EF4-FFF2-40B4-BE49-F238E27FC236}">
                <a16:creationId xmlns:a16="http://schemas.microsoft.com/office/drawing/2014/main" id="{6581E5E0-8E3A-7337-8C94-5C0E244C8CCE}"/>
              </a:ext>
            </a:extLst>
          </p:cNvPr>
          <p:cNvPicPr>
            <a:picLocks noChangeAspect="1"/>
          </p:cNvPicPr>
          <p:nvPr/>
        </p:nvPicPr>
        <p:blipFill>
          <a:blip r:embed="rId6"/>
          <a:stretch>
            <a:fillRect/>
          </a:stretch>
        </p:blipFill>
        <p:spPr>
          <a:xfrm>
            <a:off x="363681" y="4220979"/>
            <a:ext cx="7039547" cy="505737"/>
          </a:xfrm>
          <a:prstGeom prst="rect">
            <a:avLst/>
          </a:prstGeom>
        </p:spPr>
      </p:pic>
      <p:sp>
        <p:nvSpPr>
          <p:cNvPr id="19" name="TextBox 18">
            <a:extLst>
              <a:ext uri="{FF2B5EF4-FFF2-40B4-BE49-F238E27FC236}">
                <a16:creationId xmlns:a16="http://schemas.microsoft.com/office/drawing/2014/main" id="{11EAE47E-C2E4-2940-6ADB-F9FC7A10F401}"/>
              </a:ext>
            </a:extLst>
          </p:cNvPr>
          <p:cNvSpPr txBox="1"/>
          <p:nvPr/>
        </p:nvSpPr>
        <p:spPr>
          <a:xfrm>
            <a:off x="363681" y="3770488"/>
            <a:ext cx="5181803" cy="369332"/>
          </a:xfrm>
          <a:prstGeom prst="rect">
            <a:avLst/>
          </a:prstGeom>
          <a:noFill/>
        </p:spPr>
        <p:txBody>
          <a:bodyPr wrap="none" rtlCol="0">
            <a:spAutoFit/>
          </a:bodyPr>
          <a:lstStyle/>
          <a:p>
            <a:r>
              <a:rPr lang="en-US" dirty="0"/>
              <a:t>Using these results, the general solution is written as </a:t>
            </a:r>
          </a:p>
        </p:txBody>
      </p:sp>
      <p:pic>
        <p:nvPicPr>
          <p:cNvPr id="21" name="Picture 20">
            <a:extLst>
              <a:ext uri="{FF2B5EF4-FFF2-40B4-BE49-F238E27FC236}">
                <a16:creationId xmlns:a16="http://schemas.microsoft.com/office/drawing/2014/main" id="{006DAD52-06CE-5CF0-A7F4-3CC0CE893496}"/>
              </a:ext>
            </a:extLst>
          </p:cNvPr>
          <p:cNvPicPr>
            <a:picLocks noChangeAspect="1"/>
          </p:cNvPicPr>
          <p:nvPr/>
        </p:nvPicPr>
        <p:blipFill>
          <a:blip r:embed="rId7"/>
          <a:stretch>
            <a:fillRect/>
          </a:stretch>
        </p:blipFill>
        <p:spPr>
          <a:xfrm>
            <a:off x="363681" y="4949086"/>
            <a:ext cx="4029077" cy="320029"/>
          </a:xfrm>
          <a:prstGeom prst="rect">
            <a:avLst/>
          </a:prstGeom>
        </p:spPr>
      </p:pic>
      <p:sp>
        <p:nvSpPr>
          <p:cNvPr id="22" name="TextBox 21">
            <a:extLst>
              <a:ext uri="{FF2B5EF4-FFF2-40B4-BE49-F238E27FC236}">
                <a16:creationId xmlns:a16="http://schemas.microsoft.com/office/drawing/2014/main" id="{FE21464E-63C3-9674-7AD5-CB00A50437C3}"/>
              </a:ext>
            </a:extLst>
          </p:cNvPr>
          <p:cNvSpPr txBox="1"/>
          <p:nvPr/>
        </p:nvSpPr>
        <p:spPr>
          <a:xfrm>
            <a:off x="7953351" y="4330341"/>
            <a:ext cx="3037819" cy="369332"/>
          </a:xfrm>
          <a:prstGeom prst="rect">
            <a:avLst/>
          </a:prstGeom>
          <a:noFill/>
        </p:spPr>
        <p:txBody>
          <a:bodyPr wrap="none" rtlCol="0">
            <a:spAutoFit/>
          </a:bodyPr>
          <a:lstStyle/>
          <a:p>
            <a:r>
              <a:rPr lang="en-US" dirty="0"/>
              <a:t>or, in terms of sine and cosine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4230BC4-74EB-B7A5-646D-548655B5F6DA}"/>
                  </a:ext>
                </a:extLst>
              </p:cNvPr>
              <p:cNvSpPr txBox="1"/>
              <p:nvPr/>
            </p:nvSpPr>
            <p:spPr>
              <a:xfrm>
                <a:off x="4412773" y="4923578"/>
                <a:ext cx="4079963" cy="369332"/>
              </a:xfrm>
              <a:prstGeom prst="rect">
                <a:avLst/>
              </a:prstGeom>
              <a:noFill/>
            </p:spPr>
            <p:txBody>
              <a:bodyPr wrap="none" rtlCol="0">
                <a:spAutoFit/>
              </a:bodyPr>
              <a:lstStyle/>
              <a:p>
                <a:r>
                  <a:rPr lang="en-US" dirty="0"/>
                  <a:t>where the condition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=0</m:t>
                    </m:r>
                  </m:oMath>
                </a14:m>
                <a:endParaRPr lang="en-US" dirty="0"/>
              </a:p>
            </p:txBody>
          </p:sp>
        </mc:Choice>
        <mc:Fallback xmlns="">
          <p:sp>
            <p:nvSpPr>
              <p:cNvPr id="23" name="TextBox 22">
                <a:extLst>
                  <a:ext uri="{FF2B5EF4-FFF2-40B4-BE49-F238E27FC236}">
                    <a16:creationId xmlns:a16="http://schemas.microsoft.com/office/drawing/2014/main" id="{24230BC4-74EB-B7A5-646D-548655B5F6DA}"/>
                  </a:ext>
                </a:extLst>
              </p:cNvPr>
              <p:cNvSpPr txBox="1">
                <a:spLocks noRot="1" noChangeAspect="1" noMove="1" noResize="1" noEditPoints="1" noAdjustHandles="1" noChangeArrowheads="1" noChangeShapeType="1" noTextEdit="1"/>
              </p:cNvSpPr>
              <p:nvPr/>
            </p:nvSpPr>
            <p:spPr>
              <a:xfrm>
                <a:off x="4412773" y="4923578"/>
                <a:ext cx="4079963" cy="369332"/>
              </a:xfrm>
              <a:prstGeom prst="rect">
                <a:avLst/>
              </a:prstGeom>
              <a:blipFill>
                <a:blip r:embed="rId8"/>
                <a:stretch>
                  <a:fillRect l="-1242" t="-6667" b="-26667"/>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4F00675-CB83-7953-0C4E-1A31EE734FEE}"/>
              </a:ext>
            </a:extLst>
          </p:cNvPr>
          <p:cNvPicPr>
            <a:picLocks noChangeAspect="1"/>
          </p:cNvPicPr>
          <p:nvPr/>
        </p:nvPicPr>
        <p:blipFill>
          <a:blip r:embed="rId9"/>
          <a:stretch>
            <a:fillRect/>
          </a:stretch>
        </p:blipFill>
        <p:spPr>
          <a:xfrm>
            <a:off x="8932148" y="4887353"/>
            <a:ext cx="2735681" cy="434641"/>
          </a:xfrm>
          <a:prstGeom prst="rect">
            <a:avLst/>
          </a:prstGeom>
        </p:spPr>
      </p:pic>
      <p:sp>
        <p:nvSpPr>
          <p:cNvPr id="27" name="Right Arrow 26">
            <a:extLst>
              <a:ext uri="{FF2B5EF4-FFF2-40B4-BE49-F238E27FC236}">
                <a16:creationId xmlns:a16="http://schemas.microsoft.com/office/drawing/2014/main" id="{B19ACB40-6979-8FD9-C3CB-715F769A4BDA}"/>
              </a:ext>
            </a:extLst>
          </p:cNvPr>
          <p:cNvSpPr/>
          <p:nvPr/>
        </p:nvSpPr>
        <p:spPr>
          <a:xfrm>
            <a:off x="8515346" y="4981963"/>
            <a:ext cx="311727" cy="301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E229B84-5744-DD84-DB6C-A52B494F25FD}"/>
              </a:ext>
            </a:extLst>
          </p:cNvPr>
          <p:cNvPicPr>
            <a:picLocks noChangeAspect="1"/>
          </p:cNvPicPr>
          <p:nvPr/>
        </p:nvPicPr>
        <p:blipFill>
          <a:blip r:embed="rId10"/>
          <a:stretch>
            <a:fillRect/>
          </a:stretch>
        </p:blipFill>
        <p:spPr>
          <a:xfrm>
            <a:off x="363681" y="5926740"/>
            <a:ext cx="6246661" cy="663053"/>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C6E7C06-6AAB-C260-F20E-787DD74C88F0}"/>
                  </a:ext>
                </a:extLst>
              </p:cNvPr>
              <p:cNvSpPr txBox="1"/>
              <p:nvPr/>
            </p:nvSpPr>
            <p:spPr>
              <a:xfrm>
                <a:off x="363681" y="5469442"/>
                <a:ext cx="3371500" cy="369332"/>
              </a:xfrm>
              <a:prstGeom prst="rect">
                <a:avLst/>
              </a:prstGeom>
              <a:noFill/>
            </p:spPr>
            <p:txBody>
              <a:bodyPr wrap="none" rtlCol="0">
                <a:spAutoFit/>
              </a:bodyPr>
              <a:lstStyle/>
              <a:p>
                <a:r>
                  <a:rPr lang="en-US" dirty="0"/>
                  <a:t>The time derivative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oMath>
                </a14:m>
                <a:r>
                  <a:rPr lang="en-US" dirty="0"/>
                  <a:t>gives</a:t>
                </a:r>
              </a:p>
            </p:txBody>
          </p:sp>
        </mc:Choice>
        <mc:Fallback xmlns="">
          <p:sp>
            <p:nvSpPr>
              <p:cNvPr id="30" name="TextBox 29">
                <a:extLst>
                  <a:ext uri="{FF2B5EF4-FFF2-40B4-BE49-F238E27FC236}">
                    <a16:creationId xmlns:a16="http://schemas.microsoft.com/office/drawing/2014/main" id="{6C6E7C06-6AAB-C260-F20E-787DD74C88F0}"/>
                  </a:ext>
                </a:extLst>
              </p:cNvPr>
              <p:cNvSpPr txBox="1">
                <a:spLocks noRot="1" noChangeAspect="1" noMove="1" noResize="1" noEditPoints="1" noAdjustHandles="1" noChangeArrowheads="1" noChangeShapeType="1" noTextEdit="1"/>
              </p:cNvSpPr>
              <p:nvPr/>
            </p:nvSpPr>
            <p:spPr>
              <a:xfrm>
                <a:off x="363681" y="5469442"/>
                <a:ext cx="3371500" cy="369332"/>
              </a:xfrm>
              <a:prstGeom prst="rect">
                <a:avLst/>
              </a:prstGeom>
              <a:blipFill>
                <a:blip r:embed="rId11"/>
                <a:stretch>
                  <a:fillRect l="-1498"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16605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885447-475D-9E27-B625-8C960DDF6812}"/>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rotating wave approximation and I.I. Rabi’s flopping frequency</a:t>
            </a:r>
            <a:r>
              <a:rPr lang="en-US" dirty="0"/>
              <a:t> </a:t>
            </a:r>
          </a:p>
        </p:txBody>
      </p:sp>
      <p:pic>
        <p:nvPicPr>
          <p:cNvPr id="5" name="Picture 4">
            <a:extLst>
              <a:ext uri="{FF2B5EF4-FFF2-40B4-BE49-F238E27FC236}">
                <a16:creationId xmlns:a16="http://schemas.microsoft.com/office/drawing/2014/main" id="{FBF177EC-8C52-4D41-7EEC-256EA93663F5}"/>
              </a:ext>
            </a:extLst>
          </p:cNvPr>
          <p:cNvPicPr>
            <a:picLocks noChangeAspect="1"/>
          </p:cNvPicPr>
          <p:nvPr/>
        </p:nvPicPr>
        <p:blipFill>
          <a:blip r:embed="rId2"/>
          <a:stretch>
            <a:fillRect/>
          </a:stretch>
        </p:blipFill>
        <p:spPr>
          <a:xfrm>
            <a:off x="363681" y="2207735"/>
            <a:ext cx="7772400" cy="6735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0B3AD8-08AE-2629-710B-8A243E9E32CE}"/>
                  </a:ext>
                </a:extLst>
              </p:cNvPr>
              <p:cNvSpPr txBox="1"/>
              <p:nvPr/>
            </p:nvSpPr>
            <p:spPr>
              <a:xfrm>
                <a:off x="363681" y="1695869"/>
                <a:ext cx="4746812" cy="369332"/>
              </a:xfrm>
              <a:prstGeom prst="rect">
                <a:avLst/>
              </a:prstGeom>
              <a:noFill/>
            </p:spPr>
            <p:txBody>
              <a:bodyPr wrap="none" rtlCol="0">
                <a:spAutoFit/>
              </a:bodyPr>
              <a:lstStyle/>
              <a:p>
                <a:r>
                  <a:rPr lang="en-US" dirty="0"/>
                  <a:t>which allows us to calculate the coefficient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500B3AD8-08AE-2629-710B-8A243E9E32CE}"/>
                  </a:ext>
                </a:extLst>
              </p:cNvPr>
              <p:cNvSpPr txBox="1">
                <a:spLocks noRot="1" noChangeAspect="1" noMove="1" noResize="1" noEditPoints="1" noAdjustHandles="1" noChangeArrowheads="1" noChangeShapeType="1" noTextEdit="1"/>
              </p:cNvSpPr>
              <p:nvPr/>
            </p:nvSpPr>
            <p:spPr>
              <a:xfrm>
                <a:off x="363681" y="1695869"/>
                <a:ext cx="4746812" cy="369332"/>
              </a:xfrm>
              <a:prstGeom prst="rect">
                <a:avLst/>
              </a:prstGeom>
              <a:blipFill>
                <a:blip r:embed="rId3"/>
                <a:stretch>
                  <a:fillRect l="-106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9B3734-540D-ABFD-2E9C-65AF9B3EC15B}"/>
                  </a:ext>
                </a:extLst>
              </p:cNvPr>
              <p:cNvSpPr txBox="1"/>
              <p:nvPr/>
            </p:nvSpPr>
            <p:spPr>
              <a:xfrm>
                <a:off x="363681" y="3023817"/>
                <a:ext cx="3018647" cy="369332"/>
              </a:xfrm>
              <a:prstGeom prst="rect">
                <a:avLst/>
              </a:prstGeom>
              <a:noFill/>
            </p:spPr>
            <p:txBody>
              <a:bodyPr wrap="none" rtlCol="0">
                <a:spAutoFit/>
              </a:bodyPr>
              <a:lstStyle/>
              <a:p>
                <a:r>
                  <a:rPr lang="en-US" dirty="0"/>
                  <a:t>The condition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0" smtClean="0">
                        <a:latin typeface="Cambria Math" panose="02040503050406030204" pitchFamily="18" charset="0"/>
                      </a:rPr>
                      <m:t>=1</m:t>
                    </m:r>
                  </m:oMath>
                </a14:m>
                <a:r>
                  <a:rPr lang="en-US" dirty="0"/>
                  <a:t> gives</a:t>
                </a:r>
              </a:p>
            </p:txBody>
          </p:sp>
        </mc:Choice>
        <mc:Fallback xmlns="">
          <p:sp>
            <p:nvSpPr>
              <p:cNvPr id="7" name="TextBox 6">
                <a:extLst>
                  <a:ext uri="{FF2B5EF4-FFF2-40B4-BE49-F238E27FC236}">
                    <a16:creationId xmlns:a16="http://schemas.microsoft.com/office/drawing/2014/main" id="{459B3734-540D-ABFD-2E9C-65AF9B3EC15B}"/>
                  </a:ext>
                </a:extLst>
              </p:cNvPr>
              <p:cNvSpPr txBox="1">
                <a:spLocks noRot="1" noChangeAspect="1" noMove="1" noResize="1" noEditPoints="1" noAdjustHandles="1" noChangeArrowheads="1" noChangeShapeType="1" noTextEdit="1"/>
              </p:cNvSpPr>
              <p:nvPr/>
            </p:nvSpPr>
            <p:spPr>
              <a:xfrm>
                <a:off x="363681" y="3023817"/>
                <a:ext cx="3018647" cy="369332"/>
              </a:xfrm>
              <a:prstGeom prst="rect">
                <a:avLst/>
              </a:prstGeom>
              <a:blipFill>
                <a:blip r:embed="rId4"/>
                <a:stretch>
                  <a:fillRect l="-1674" t="-6667" r="-418"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F0BDC10-8C24-246B-4384-AEA71CE70912}"/>
              </a:ext>
            </a:extLst>
          </p:cNvPr>
          <p:cNvPicPr>
            <a:picLocks noChangeAspect="1"/>
          </p:cNvPicPr>
          <p:nvPr/>
        </p:nvPicPr>
        <p:blipFill>
          <a:blip r:embed="rId5"/>
          <a:stretch>
            <a:fillRect/>
          </a:stretch>
        </p:blipFill>
        <p:spPr>
          <a:xfrm>
            <a:off x="448336" y="3563855"/>
            <a:ext cx="3129973" cy="544343"/>
          </a:xfrm>
          <a:prstGeom prst="rect">
            <a:avLst/>
          </a:prstGeom>
        </p:spPr>
      </p:pic>
      <p:pic>
        <p:nvPicPr>
          <p:cNvPr id="11" name="Picture 10">
            <a:extLst>
              <a:ext uri="{FF2B5EF4-FFF2-40B4-BE49-F238E27FC236}">
                <a16:creationId xmlns:a16="http://schemas.microsoft.com/office/drawing/2014/main" id="{1DDA44E9-017D-161F-F096-C795A1D61F7B}"/>
              </a:ext>
            </a:extLst>
          </p:cNvPr>
          <p:cNvPicPr>
            <a:picLocks noChangeAspect="1"/>
          </p:cNvPicPr>
          <p:nvPr/>
        </p:nvPicPr>
        <p:blipFill>
          <a:blip r:embed="rId6"/>
          <a:stretch>
            <a:fillRect/>
          </a:stretch>
        </p:blipFill>
        <p:spPr>
          <a:xfrm>
            <a:off x="1490900" y="4790770"/>
            <a:ext cx="8727503" cy="731496"/>
          </a:xfrm>
          <a:prstGeom prst="rect">
            <a:avLst/>
          </a:prstGeom>
        </p:spPr>
      </p:pic>
      <p:sp>
        <p:nvSpPr>
          <p:cNvPr id="12" name="TextBox 11">
            <a:extLst>
              <a:ext uri="{FF2B5EF4-FFF2-40B4-BE49-F238E27FC236}">
                <a16:creationId xmlns:a16="http://schemas.microsoft.com/office/drawing/2014/main" id="{8A779D03-BDAE-3962-494D-BBFCB5F0EF04}"/>
              </a:ext>
            </a:extLst>
          </p:cNvPr>
          <p:cNvSpPr txBox="1"/>
          <p:nvPr/>
        </p:nvSpPr>
        <p:spPr>
          <a:xfrm>
            <a:off x="353614" y="4278904"/>
            <a:ext cx="4541693" cy="369332"/>
          </a:xfrm>
          <a:prstGeom prst="rect">
            <a:avLst/>
          </a:prstGeom>
          <a:noFill/>
        </p:spPr>
        <p:txBody>
          <a:bodyPr wrap="none" rtlCol="0">
            <a:spAutoFit/>
          </a:bodyPr>
          <a:lstStyle/>
          <a:p>
            <a:r>
              <a:rPr lang="en-US" dirty="0"/>
              <a:t>Finally, the complete exact solution is given as </a:t>
            </a:r>
          </a:p>
        </p:txBody>
      </p:sp>
    </p:spTree>
    <p:extLst>
      <p:ext uri="{BB962C8B-B14F-4D97-AF65-F5344CB8AC3E}">
        <p14:creationId xmlns:p14="http://schemas.microsoft.com/office/powerpoint/2010/main" val="1965628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B184A-E9D1-5A55-10FD-0AE9E0C5C1A5}"/>
              </a:ext>
            </a:extLst>
          </p:cNvPr>
          <p:cNvSpPr txBox="1"/>
          <p:nvPr/>
        </p:nvSpPr>
        <p:spPr>
          <a:xfrm>
            <a:off x="311728" y="4289961"/>
            <a:ext cx="9803821" cy="2308324"/>
          </a:xfrm>
          <a:prstGeom prst="rect">
            <a:avLst/>
          </a:prstGeom>
          <a:noFill/>
        </p:spPr>
        <p:txBody>
          <a:bodyPr wrap="square">
            <a:spAutoFit/>
          </a:bodyPr>
          <a:lstStyle/>
          <a:p>
            <a:pPr algn="l"/>
            <a:r>
              <a:rPr lang="en-US" sz="1800" b="1" i="0" dirty="0">
                <a:solidFill>
                  <a:srgbClr val="242424"/>
                </a:solidFill>
                <a:effectLst/>
                <a:latin typeface="Calibri" panose="020F0502020204030204" pitchFamily="34" charset="0"/>
              </a:rPr>
              <a:t>Interesting resources:</a:t>
            </a:r>
            <a:r>
              <a:rPr lang="en-US" sz="1800" b="0" i="0" dirty="0">
                <a:solidFill>
                  <a:srgbClr val="242424"/>
                </a:solidFill>
                <a:effectLst/>
                <a:latin typeface="Calibri" panose="020F0502020204030204" pitchFamily="34" charset="0"/>
              </a:rPr>
              <a:t> </a:t>
            </a:r>
          </a:p>
          <a:p>
            <a:pPr algn="l"/>
            <a:r>
              <a:rPr lang="en-US" sz="1800" b="0" i="0" u="sng" dirty="0">
                <a:solidFill>
                  <a:srgbClr val="0000FF"/>
                </a:solidFill>
                <a:effectLst/>
                <a:latin typeface="Calibri" panose="020F0502020204030204" pitchFamily="34" charset="0"/>
                <a:hlinkClick r:id="rId2" tooltip="Original URL: https://physicstoday.scitation.org/topic/quantum-world. Click or tap if you trust this link."/>
              </a:rPr>
              <a:t>https://physicstoday.scitation.org/topic/quantum-world</a:t>
            </a:r>
            <a:r>
              <a:rPr lang="en-US" sz="1800" b="0" i="0" dirty="0">
                <a:solidFill>
                  <a:srgbClr val="242424"/>
                </a:solidFill>
                <a:effectLst/>
                <a:latin typeface="Calibri" panose="020F0502020204030204" pitchFamily="34" charset="0"/>
              </a:rPr>
              <a:t>.  </a:t>
            </a:r>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Calibri" panose="020F0502020204030204" pitchFamily="34" charset="0"/>
              </a:rPr>
              <a:t> </a:t>
            </a:r>
            <a:endParaRPr lang="en-US" b="0" i="0" dirty="0">
              <a:solidFill>
                <a:srgbClr val="242424"/>
              </a:solidFill>
              <a:effectLst/>
              <a:latin typeface="Segoe UI" panose="020B0502040204020203" pitchFamily="34" charset="0"/>
            </a:endParaRPr>
          </a:p>
          <a:p>
            <a:pPr algn="l"/>
            <a:r>
              <a:rPr lang="en-US" sz="1800" b="0" i="0" dirty="0">
                <a:solidFill>
                  <a:srgbClr val="242424"/>
                </a:solidFill>
                <a:effectLst/>
                <a:latin typeface="Calibri" panose="020F0502020204030204" pitchFamily="34" charset="0"/>
              </a:rPr>
              <a:t>APS website (</a:t>
            </a:r>
            <a:r>
              <a:rPr lang="en-US" sz="1800" b="0" i="0" u="sng" dirty="0">
                <a:solidFill>
                  <a:srgbClr val="0000FF"/>
                </a:solidFill>
                <a:effectLst/>
                <a:latin typeface="Calibri" panose="020F0502020204030204" pitchFamily="34" charset="0"/>
                <a:hlinkClick r:id="rId3" tooltip="Original URL: https://www.aps.org/about/news/2025/01/welcome-international-year-quantum. Click or tap if you trust this link."/>
              </a:rPr>
              <a:t>https://www.aps.org/about/news/2025/01/welcome-international-year-quantum</a:t>
            </a:r>
            <a:r>
              <a:rPr lang="en-US" sz="1800" b="0" i="0" dirty="0">
                <a:solidFill>
                  <a:srgbClr val="242424"/>
                </a:solidFill>
                <a:effectLst/>
                <a:latin typeface="Calibri" panose="020F0502020204030204" pitchFamily="34" charset="0"/>
              </a:rPr>
              <a:t>) provides a great summary of the quantum anniversary, along with links to various online events and resources. </a:t>
            </a:r>
          </a:p>
          <a:p>
            <a:pPr algn="l"/>
            <a:endParaRPr lang="en-US" dirty="0">
              <a:solidFill>
                <a:srgbClr val="242424"/>
              </a:solidFill>
              <a:latin typeface="Calibri" panose="020F0502020204030204" pitchFamily="34" charset="0"/>
            </a:endParaRPr>
          </a:p>
          <a:p>
            <a:pPr algn="l"/>
            <a:r>
              <a:rPr lang="en-US" sz="1800" b="0" i="0" dirty="0">
                <a:solidFill>
                  <a:srgbClr val="242424"/>
                </a:solidFill>
                <a:effectLst/>
                <a:latin typeface="Calibri" panose="020F0502020204030204" pitchFamily="34" charset="0"/>
              </a:rPr>
              <a:t>Quantum 2025: </a:t>
            </a:r>
            <a:r>
              <a:rPr lang="en-US" sz="1800" b="0" i="0" u="sng" dirty="0">
                <a:solidFill>
                  <a:srgbClr val="0000FF"/>
                </a:solidFill>
                <a:effectLst/>
                <a:latin typeface="Calibri" panose="020F0502020204030204" pitchFamily="34" charset="0"/>
                <a:hlinkClick r:id="rId4" tooltip="Original URL: https://quantum2025.org/. Click or tap if you trust this link."/>
              </a:rPr>
              <a:t>https://quantum2025.org/</a:t>
            </a:r>
            <a:r>
              <a:rPr lang="en-US" sz="1800" b="0" i="0" dirty="0">
                <a:solidFill>
                  <a:srgbClr val="242424"/>
                </a:solidFill>
                <a:effectLst/>
                <a:latin typeface="Calibri" panose="020F0502020204030204" pitchFamily="34" charset="0"/>
              </a:rPr>
              <a:t>.  </a:t>
            </a:r>
            <a:endParaRPr lang="en-US" b="0" i="0" dirty="0">
              <a:solidFill>
                <a:srgbClr val="242424"/>
              </a:solidFill>
              <a:effectLst/>
              <a:latin typeface="Segoe UI" panose="020B0502040204020203" pitchFamily="34" charset="0"/>
            </a:endParaRPr>
          </a:p>
        </p:txBody>
      </p:sp>
      <p:sp>
        <p:nvSpPr>
          <p:cNvPr id="6" name="TextBox 5">
            <a:extLst>
              <a:ext uri="{FF2B5EF4-FFF2-40B4-BE49-F238E27FC236}">
                <a16:creationId xmlns:a16="http://schemas.microsoft.com/office/drawing/2014/main" id="{7ACA8D2C-ACD7-4356-276E-D477E6B04DD5}"/>
              </a:ext>
            </a:extLst>
          </p:cNvPr>
          <p:cNvSpPr txBox="1"/>
          <p:nvPr/>
        </p:nvSpPr>
        <p:spPr>
          <a:xfrm>
            <a:off x="311728" y="1037032"/>
            <a:ext cx="11896205" cy="2862322"/>
          </a:xfrm>
          <a:prstGeom prst="rect">
            <a:avLst/>
          </a:prstGeom>
          <a:noFill/>
        </p:spPr>
        <p:txBody>
          <a:bodyPr wrap="none" rtlCol="0">
            <a:spAutoFit/>
          </a:bodyPr>
          <a:lstStyle/>
          <a:p>
            <a:pPr algn="l"/>
            <a:r>
              <a:rPr lang="en-US" b="0" i="0" dirty="0">
                <a:solidFill>
                  <a:srgbClr val="000000"/>
                </a:solidFill>
                <a:effectLst/>
                <a:latin typeface="Segoe UI" panose="020B0502040204020203" pitchFamily="34" charset="0"/>
              </a:rPr>
              <a:t>In 2025 we celebrate the 100</a:t>
            </a:r>
            <a:r>
              <a:rPr lang="en-US" b="0" i="0" baseline="30000" dirty="0">
                <a:solidFill>
                  <a:srgbClr val="000000"/>
                </a:solidFill>
                <a:effectLst/>
                <a:latin typeface="Segoe UI" panose="020B0502040204020203" pitchFamily="34" charset="0"/>
              </a:rPr>
              <a:t>th</a:t>
            </a:r>
            <a:r>
              <a:rPr lang="en-US" b="0" i="0" dirty="0">
                <a:solidFill>
                  <a:srgbClr val="000000"/>
                </a:solidFill>
                <a:effectLst/>
                <a:latin typeface="Segoe UI" panose="020B0502040204020203" pitchFamily="34" charset="0"/>
              </a:rPr>
              <a:t> anniversary of the development of Quantum Mechanics.   </a:t>
            </a:r>
          </a:p>
          <a:p>
            <a:pPr algn="l"/>
            <a:r>
              <a:rPr lang="en-US" dirty="0">
                <a:solidFill>
                  <a:srgbClr val="000000"/>
                </a:solidFill>
                <a:latin typeface="Segoe UI" panose="020B0502040204020203" pitchFamily="34" charset="0"/>
              </a:rPr>
              <a:t>QM, its </a:t>
            </a:r>
            <a:r>
              <a:rPr lang="en-US" b="0" i="0" dirty="0">
                <a:solidFill>
                  <a:srgbClr val="000000"/>
                </a:solidFill>
                <a:effectLst/>
                <a:latin typeface="Segoe UI" panose="020B0502040204020203" pitchFamily="34" charset="0"/>
              </a:rPr>
              <a:t>developments and applications have had enormous impact not only in physics but also on numerous </a:t>
            </a:r>
          </a:p>
          <a:p>
            <a:pPr algn="l"/>
            <a:r>
              <a:rPr lang="en-US" b="0" i="0" dirty="0">
                <a:solidFill>
                  <a:srgbClr val="000000"/>
                </a:solidFill>
                <a:effectLst/>
                <a:latin typeface="Segoe UI" panose="020B0502040204020203" pitchFamily="34" charset="0"/>
              </a:rPr>
              <a:t>other disciplines of science and engineering and technology. In recognition of these facts, the United Nations </a:t>
            </a:r>
          </a:p>
          <a:p>
            <a:pPr algn="l"/>
            <a:r>
              <a:rPr lang="en-US" b="0" i="0" dirty="0">
                <a:solidFill>
                  <a:srgbClr val="000000"/>
                </a:solidFill>
                <a:effectLst/>
                <a:latin typeface="Segoe UI" panose="020B0502040204020203" pitchFamily="34" charset="0"/>
              </a:rPr>
              <a:t>proclaimed 2025 as the International Year of Quantum Science and Technology.</a:t>
            </a:r>
            <a:endParaRPr lang="en-US" b="0" i="0" dirty="0">
              <a:solidFill>
                <a:srgbClr val="242424"/>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 </a:t>
            </a:r>
            <a:endParaRPr lang="en-US" b="0" i="0" dirty="0">
              <a:solidFill>
                <a:srgbClr val="242424"/>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The year 2025 also marks 50 years for the Standard Model. The Standard Model is of course based on gauge </a:t>
            </a:r>
          </a:p>
          <a:p>
            <a:pPr algn="l"/>
            <a:r>
              <a:rPr lang="en-US" b="0" i="0" dirty="0">
                <a:solidFill>
                  <a:srgbClr val="000000"/>
                </a:solidFill>
                <a:effectLst/>
                <a:latin typeface="Segoe UI" panose="020B0502040204020203" pitchFamily="34" charset="0"/>
              </a:rPr>
              <a:t>theories which are quantum field theories which, in turn, are based on quantum mechanics plus special relativity.  </a:t>
            </a:r>
          </a:p>
          <a:p>
            <a:pPr algn="l"/>
            <a:endParaRPr lang="en-US" b="0" i="0" dirty="0">
              <a:solidFill>
                <a:srgbClr val="242424"/>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Since we are in the 2024-2025 academic year, it is also notable that 2024 marked 60 years of the quark model, </a:t>
            </a:r>
          </a:p>
          <a:p>
            <a:pPr algn="l"/>
            <a:r>
              <a:rPr lang="en-US" b="0" i="0" dirty="0">
                <a:solidFill>
                  <a:srgbClr val="000000"/>
                </a:solidFill>
                <a:effectLst/>
                <a:latin typeface="Segoe UI" panose="020B0502040204020203" pitchFamily="34" charset="0"/>
              </a:rPr>
              <a:t>the Higgs mechanism, and CP violation.</a:t>
            </a:r>
            <a:endParaRPr lang="en-US" b="0" i="0" dirty="0">
              <a:solidFill>
                <a:srgbClr val="242424"/>
              </a:solidFill>
              <a:effectLst/>
              <a:latin typeface="Segoe UI" panose="020B0502040204020203" pitchFamily="34" charset="0"/>
            </a:endParaRPr>
          </a:p>
        </p:txBody>
      </p:sp>
      <p:pic>
        <p:nvPicPr>
          <p:cNvPr id="8" name="Picture 7" descr="A green and white text&#10;&#10;AI-generated content may be incorrect.">
            <a:extLst>
              <a:ext uri="{FF2B5EF4-FFF2-40B4-BE49-F238E27FC236}">
                <a16:creationId xmlns:a16="http://schemas.microsoft.com/office/drawing/2014/main" id="{A21C02DB-7724-D0FC-7136-D4D045ACA1E9}"/>
              </a:ext>
            </a:extLst>
          </p:cNvPr>
          <p:cNvPicPr>
            <a:picLocks noChangeAspect="1"/>
          </p:cNvPicPr>
          <p:nvPr/>
        </p:nvPicPr>
        <p:blipFill>
          <a:blip r:embed="rId5"/>
          <a:stretch>
            <a:fillRect/>
          </a:stretch>
        </p:blipFill>
        <p:spPr>
          <a:xfrm>
            <a:off x="7386204" y="3754192"/>
            <a:ext cx="4494068" cy="1071539"/>
          </a:xfrm>
          <a:prstGeom prst="rect">
            <a:avLst/>
          </a:prstGeom>
        </p:spPr>
      </p:pic>
      <p:pic>
        <p:nvPicPr>
          <p:cNvPr id="10" name="Picture 9" descr="A cartoon of a child surfing&#10;&#10;AI-generated content may be incorrect.">
            <a:extLst>
              <a:ext uri="{FF2B5EF4-FFF2-40B4-BE49-F238E27FC236}">
                <a16:creationId xmlns:a16="http://schemas.microsoft.com/office/drawing/2014/main" id="{5036AD80-C91C-8187-645C-BA2404ACAC1B}"/>
              </a:ext>
            </a:extLst>
          </p:cNvPr>
          <p:cNvPicPr>
            <a:picLocks noChangeAspect="1"/>
          </p:cNvPicPr>
          <p:nvPr/>
        </p:nvPicPr>
        <p:blipFill>
          <a:blip r:embed="rId6"/>
          <a:stretch>
            <a:fillRect/>
          </a:stretch>
        </p:blipFill>
        <p:spPr>
          <a:xfrm>
            <a:off x="10196691" y="5147027"/>
            <a:ext cx="1823692" cy="1586409"/>
          </a:xfrm>
          <a:prstGeom prst="rect">
            <a:avLst/>
          </a:prstGeom>
        </p:spPr>
      </p:pic>
      <p:sp>
        <p:nvSpPr>
          <p:cNvPr id="11" name="Title 10">
            <a:extLst>
              <a:ext uri="{FF2B5EF4-FFF2-40B4-BE49-F238E27FC236}">
                <a16:creationId xmlns:a16="http://schemas.microsoft.com/office/drawing/2014/main" id="{1D0449E7-B582-41D9-64E7-68F5124FF773}"/>
              </a:ext>
            </a:extLst>
          </p:cNvPr>
          <p:cNvSpPr>
            <a:spLocks noGrp="1"/>
          </p:cNvSpPr>
          <p:nvPr>
            <p:ph type="title"/>
          </p:nvPr>
        </p:nvSpPr>
        <p:spPr>
          <a:xfrm>
            <a:off x="1771650" y="216141"/>
            <a:ext cx="8648700" cy="647892"/>
          </a:xfrm>
        </p:spPr>
        <p:txBody>
          <a:bodyPr>
            <a:normAutofit fontScale="90000"/>
          </a:bodyPr>
          <a:lstStyle/>
          <a:p>
            <a:r>
              <a:rPr lang="en-US" b="1" dirty="0"/>
              <a:t>100 Year of Quantum Mechanics</a:t>
            </a:r>
          </a:p>
        </p:txBody>
      </p:sp>
    </p:spTree>
    <p:extLst>
      <p:ext uri="{BB962C8B-B14F-4D97-AF65-F5344CB8AC3E}">
        <p14:creationId xmlns:p14="http://schemas.microsoft.com/office/powerpoint/2010/main" val="4393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21C0-11A3-6AC3-02A4-2CEDCB51ECC9}"/>
              </a:ext>
            </a:extLst>
          </p:cNvPr>
          <p:cNvSpPr>
            <a:spLocks noGrp="1"/>
          </p:cNvSpPr>
          <p:nvPr>
            <p:ph type="title"/>
          </p:nvPr>
        </p:nvSpPr>
        <p:spPr>
          <a:xfrm>
            <a:off x="214745" y="0"/>
            <a:ext cx="10515600" cy="1325563"/>
          </a:xfrm>
        </p:spPr>
        <p:txBody>
          <a:bodyPr/>
          <a:lstStyle/>
          <a:p>
            <a:r>
              <a:rPr lang="en-US" b="1" dirty="0"/>
              <a:t>Quantum Dynamics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8649EF-1039-EB48-6013-B3CBA51AEFE2}"/>
                  </a:ext>
                </a:extLst>
              </p:cNvPr>
              <p:cNvSpPr txBox="1"/>
              <p:nvPr/>
            </p:nvSpPr>
            <p:spPr>
              <a:xfrm>
                <a:off x="214744" y="1076189"/>
                <a:ext cx="11599719" cy="923330"/>
              </a:xfrm>
              <a:prstGeom prst="rect">
                <a:avLst/>
              </a:prstGeom>
              <a:noFill/>
            </p:spPr>
            <p:txBody>
              <a:bodyPr wrap="square">
                <a:spAutoFit/>
              </a:bodyPr>
              <a:lstStyle/>
              <a:p>
                <a:r>
                  <a:rPr lang="en-US" sz="1800" dirty="0">
                    <a:effectLst/>
                    <a:latin typeface="ACaslonPro"/>
                  </a:rPr>
                  <a:t>So far, practically everything we have done belongs to the subject that might properly be called </a:t>
                </a:r>
                <a:r>
                  <a:rPr lang="en-US" sz="1800" b="1" dirty="0">
                    <a:effectLst/>
                    <a:latin typeface="ACaslonPro"/>
                  </a:rPr>
                  <a:t>quantum statics</a:t>
                </a:r>
                <a:r>
                  <a:rPr lang="en-US" sz="1800" dirty="0">
                    <a:effectLst/>
                    <a:latin typeface="ACaslonPro"/>
                  </a:rPr>
                  <a:t>, in which the </a:t>
                </a:r>
                <a:r>
                  <a:rPr lang="en-US" sz="1800" i="1" dirty="0">
                    <a:effectLst/>
                    <a:latin typeface="ACaslonPro"/>
                  </a:rPr>
                  <a:t>potential energy function is independent of time </a:t>
                </a:r>
                <a14:m>
                  <m:oMath xmlns:m="http://schemas.openxmlformats.org/officeDocument/2006/math">
                    <m:r>
                      <a:rPr lang="en-US" sz="1800" b="0" i="1" smtClean="0">
                        <a:effectLst/>
                        <a:latin typeface="Cambria Math" panose="02040503050406030204" pitchFamily="18" charset="0"/>
                      </a:rPr>
                      <m:t>𝑉</m:t>
                    </m:r>
                    <m:d>
                      <m:dPr>
                        <m:ctrlPr>
                          <a:rPr lang="en-US" sz="1800" b="0" i="1" smtClean="0">
                            <a:effectLst/>
                            <a:latin typeface="Cambria Math" panose="02040503050406030204" pitchFamily="18" charset="0"/>
                          </a:rPr>
                        </m:ctrlPr>
                      </m:dPr>
                      <m:e>
                        <m:r>
                          <a:rPr lang="en-US" sz="1800" b="1" i="1" smtClean="0">
                            <a:effectLst/>
                            <a:latin typeface="Cambria Math" panose="02040503050406030204" pitchFamily="18" charset="0"/>
                          </a:rPr>
                          <m:t>𝒓</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e>
                    </m:d>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𝑉</m:t>
                    </m:r>
                    <m:r>
                      <a:rPr lang="en-US" sz="1800" b="0" i="1" smtClean="0">
                        <a:effectLst/>
                        <a:latin typeface="Cambria Math" panose="02040503050406030204" pitchFamily="18" charset="0"/>
                      </a:rPr>
                      <m:t>(</m:t>
                    </m:r>
                    <m:r>
                      <a:rPr lang="en-US" sz="1800" b="1" i="1" smtClean="0">
                        <a:effectLst/>
                        <a:latin typeface="Cambria Math" panose="02040503050406030204" pitchFamily="18" charset="0"/>
                      </a:rPr>
                      <m:t>𝒓</m:t>
                    </m:r>
                    <m:r>
                      <a:rPr lang="en-US" sz="1800" b="0" i="1" smtClean="0">
                        <a:effectLst/>
                        <a:latin typeface="Cambria Math" panose="02040503050406030204" pitchFamily="18" charset="0"/>
                      </a:rPr>
                      <m:t>)</m:t>
                    </m:r>
                  </m:oMath>
                </a14:m>
                <a:r>
                  <a:rPr lang="en-US" dirty="0"/>
                  <a:t>. In that case the (time-dependent) </a:t>
                </a:r>
                <a:r>
                  <a:rPr lang="en-US" dirty="0" err="1"/>
                  <a:t>Schrödinger</a:t>
                </a:r>
                <a:r>
                  <a:rPr lang="en-US" dirty="0"/>
                  <a:t> equation, </a:t>
                </a:r>
              </a:p>
            </p:txBody>
          </p:sp>
        </mc:Choice>
        <mc:Fallback xmlns="">
          <p:sp>
            <p:nvSpPr>
              <p:cNvPr id="4" name="TextBox 3">
                <a:extLst>
                  <a:ext uri="{FF2B5EF4-FFF2-40B4-BE49-F238E27FC236}">
                    <a16:creationId xmlns:a16="http://schemas.microsoft.com/office/drawing/2014/main" id="{9F8649EF-1039-EB48-6013-B3CBA51AEFE2}"/>
                  </a:ext>
                </a:extLst>
              </p:cNvPr>
              <p:cNvSpPr txBox="1">
                <a:spLocks noRot="1" noChangeAspect="1" noMove="1" noResize="1" noEditPoints="1" noAdjustHandles="1" noChangeArrowheads="1" noChangeShapeType="1" noTextEdit="1"/>
              </p:cNvSpPr>
              <p:nvPr/>
            </p:nvSpPr>
            <p:spPr>
              <a:xfrm>
                <a:off x="214744" y="1076189"/>
                <a:ext cx="11599719" cy="923330"/>
              </a:xfrm>
              <a:prstGeom prst="rect">
                <a:avLst/>
              </a:prstGeom>
              <a:blipFill>
                <a:blip r:embed="rId2"/>
                <a:stretch>
                  <a:fillRect l="-437" t="-2703" b="-9459"/>
                </a:stretch>
              </a:blipFill>
            </p:spPr>
            <p:txBody>
              <a:bodyPr/>
              <a:lstStyle/>
              <a:p>
                <a:r>
                  <a:rPr lang="en-US">
                    <a:noFill/>
                  </a:rPr>
                  <a:t> </a:t>
                </a:r>
              </a:p>
            </p:txBody>
          </p:sp>
        </mc:Fallback>
      </mc:AlternateContent>
      <p:pic>
        <p:nvPicPr>
          <p:cNvPr id="6" name="Picture 5" descr="A mathematical equation with black letters&#10;&#10;Description automatically generated">
            <a:extLst>
              <a:ext uri="{FF2B5EF4-FFF2-40B4-BE49-F238E27FC236}">
                <a16:creationId xmlns:a16="http://schemas.microsoft.com/office/drawing/2014/main" id="{E91B4965-7C39-92A8-2EAC-A56C1D5F8ED1}"/>
              </a:ext>
            </a:extLst>
          </p:cNvPr>
          <p:cNvPicPr>
            <a:picLocks noChangeAspect="1"/>
          </p:cNvPicPr>
          <p:nvPr/>
        </p:nvPicPr>
        <p:blipFill>
          <a:blip r:embed="rId3"/>
          <a:stretch>
            <a:fillRect/>
          </a:stretch>
        </p:blipFill>
        <p:spPr>
          <a:xfrm>
            <a:off x="214744" y="2011525"/>
            <a:ext cx="1778000" cy="863600"/>
          </a:xfrm>
          <a:prstGeom prst="rect">
            <a:avLst/>
          </a:prstGeom>
        </p:spPr>
      </p:pic>
      <p:sp>
        <p:nvSpPr>
          <p:cNvPr id="7" name="TextBox 6">
            <a:extLst>
              <a:ext uri="{FF2B5EF4-FFF2-40B4-BE49-F238E27FC236}">
                <a16:creationId xmlns:a16="http://schemas.microsoft.com/office/drawing/2014/main" id="{38282883-57A4-B7E5-AACF-3BD893AF2992}"/>
              </a:ext>
            </a:extLst>
          </p:cNvPr>
          <p:cNvSpPr txBox="1"/>
          <p:nvPr/>
        </p:nvSpPr>
        <p:spPr>
          <a:xfrm>
            <a:off x="2244437" y="2258659"/>
            <a:ext cx="4033476" cy="369332"/>
          </a:xfrm>
          <a:prstGeom prst="rect">
            <a:avLst/>
          </a:prstGeom>
          <a:noFill/>
        </p:spPr>
        <p:txBody>
          <a:bodyPr wrap="none" rtlCol="0">
            <a:spAutoFit/>
          </a:bodyPr>
          <a:lstStyle/>
          <a:p>
            <a:r>
              <a:rPr lang="en-US" sz="1800" dirty="0">
                <a:effectLst/>
                <a:latin typeface="ACaslonPro"/>
              </a:rPr>
              <a:t>can be solved by separation of variables: </a:t>
            </a:r>
            <a:endParaRPr lang="en-US" dirty="0"/>
          </a:p>
        </p:txBody>
      </p:sp>
      <p:pic>
        <p:nvPicPr>
          <p:cNvPr id="9" name="Picture 8" descr="A black symbol with a white background&#10;&#10;Description automatically generated">
            <a:extLst>
              <a:ext uri="{FF2B5EF4-FFF2-40B4-BE49-F238E27FC236}">
                <a16:creationId xmlns:a16="http://schemas.microsoft.com/office/drawing/2014/main" id="{9EE343F6-FE9B-EE8A-A47E-636683063C45}"/>
              </a:ext>
            </a:extLst>
          </p:cNvPr>
          <p:cNvPicPr>
            <a:picLocks noChangeAspect="1"/>
          </p:cNvPicPr>
          <p:nvPr/>
        </p:nvPicPr>
        <p:blipFill>
          <a:blip r:embed="rId4"/>
          <a:stretch>
            <a:fillRect/>
          </a:stretch>
        </p:blipFill>
        <p:spPr>
          <a:xfrm>
            <a:off x="6205176" y="2084283"/>
            <a:ext cx="2543969" cy="72193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EF68BA-5289-BB94-FDA7-07CD5D9F8FEC}"/>
                  </a:ext>
                </a:extLst>
              </p:cNvPr>
              <p:cNvSpPr txBox="1"/>
              <p:nvPr/>
            </p:nvSpPr>
            <p:spPr>
              <a:xfrm>
                <a:off x="214744" y="2959889"/>
                <a:ext cx="11786756" cy="369332"/>
              </a:xfrm>
              <a:prstGeom prst="rect">
                <a:avLst/>
              </a:prstGeom>
              <a:noFill/>
            </p:spPr>
            <p:txBody>
              <a:bodyPr wrap="square">
                <a:spAutoFit/>
              </a:bodyPr>
              <a:lstStyle/>
              <a:p>
                <a:r>
                  <a:rPr lang="en-US" sz="1800" dirty="0">
                    <a:effectLst/>
                    <a:latin typeface="ACaslonPro"/>
                  </a:rPr>
                  <a:t>where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r>
                      <a:rPr lang="en-US" sz="1800" b="0" i="1" smtClean="0">
                        <a:effectLst/>
                        <a:latin typeface="Cambria Math" panose="02040503050406030204" pitchFamily="18" charset="0"/>
                        <a:ea typeface="Cambria Math" panose="02040503050406030204" pitchFamily="18" charset="0"/>
                      </a:rPr>
                      <m:t>(</m:t>
                    </m:r>
                    <m:r>
                      <a:rPr lang="en-US" sz="1800" b="1" i="1" smtClean="0">
                        <a:effectLst/>
                        <a:latin typeface="Cambria Math" panose="02040503050406030204" pitchFamily="18" charset="0"/>
                        <a:ea typeface="Cambria Math" panose="02040503050406030204" pitchFamily="18" charset="0"/>
                      </a:rPr>
                      <m:t>𝒓</m:t>
                    </m:r>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satisfies the time-</a:t>
                </a:r>
                <a:r>
                  <a:rPr lang="en-US" sz="1800" i="1" dirty="0">
                    <a:effectLst/>
                    <a:latin typeface="ACaslonPro"/>
                  </a:rPr>
                  <a:t>in</a:t>
                </a:r>
                <a:r>
                  <a:rPr lang="en-US" sz="1800" dirty="0">
                    <a:effectLst/>
                    <a:latin typeface="ACaslonPro"/>
                  </a:rPr>
                  <a:t>dependent </a:t>
                </a:r>
                <a:r>
                  <a:rPr lang="en-US" sz="1800" dirty="0" err="1">
                    <a:effectLst/>
                    <a:latin typeface="ACaslonPro"/>
                  </a:rPr>
                  <a:t>Schrödinger</a:t>
                </a:r>
                <a:r>
                  <a:rPr lang="en-US" sz="1800" dirty="0">
                    <a:effectLst/>
                    <a:latin typeface="ACaslonPro"/>
                  </a:rPr>
                  <a:t> equation, </a:t>
                </a:r>
                <a:endParaRPr lang="en-US" dirty="0"/>
              </a:p>
            </p:txBody>
          </p:sp>
        </mc:Choice>
        <mc:Fallback xmlns="">
          <p:sp>
            <p:nvSpPr>
              <p:cNvPr id="11" name="TextBox 10">
                <a:extLst>
                  <a:ext uri="{FF2B5EF4-FFF2-40B4-BE49-F238E27FC236}">
                    <a16:creationId xmlns:a16="http://schemas.microsoft.com/office/drawing/2014/main" id="{01EF68BA-5289-BB94-FDA7-07CD5D9F8FEC}"/>
                  </a:ext>
                </a:extLst>
              </p:cNvPr>
              <p:cNvSpPr txBox="1">
                <a:spLocks noRot="1" noChangeAspect="1" noMove="1" noResize="1" noEditPoints="1" noAdjustHandles="1" noChangeArrowheads="1" noChangeShapeType="1" noTextEdit="1"/>
              </p:cNvSpPr>
              <p:nvPr/>
            </p:nvSpPr>
            <p:spPr>
              <a:xfrm>
                <a:off x="214744" y="2959889"/>
                <a:ext cx="11786756" cy="369332"/>
              </a:xfrm>
              <a:prstGeom prst="rect">
                <a:avLst/>
              </a:prstGeom>
              <a:blipFill>
                <a:blip r:embed="rId5"/>
                <a:stretch>
                  <a:fillRect l="-430" t="-10000" b="-23333"/>
                </a:stretch>
              </a:blipFill>
            </p:spPr>
            <p:txBody>
              <a:bodyPr/>
              <a:lstStyle/>
              <a:p>
                <a:r>
                  <a:rPr lang="en-US">
                    <a:noFill/>
                  </a:rPr>
                  <a:t> </a:t>
                </a:r>
              </a:p>
            </p:txBody>
          </p:sp>
        </mc:Fallback>
      </mc:AlternateContent>
      <p:pic>
        <p:nvPicPr>
          <p:cNvPr id="13" name="Picture 12" descr="A black symbols with a white background&#10;&#10;Description automatically generated">
            <a:extLst>
              <a:ext uri="{FF2B5EF4-FFF2-40B4-BE49-F238E27FC236}">
                <a16:creationId xmlns:a16="http://schemas.microsoft.com/office/drawing/2014/main" id="{C7965F8A-E14F-C371-31EE-9AF760B0AB07}"/>
              </a:ext>
            </a:extLst>
          </p:cNvPr>
          <p:cNvPicPr>
            <a:picLocks noChangeAspect="1"/>
          </p:cNvPicPr>
          <p:nvPr/>
        </p:nvPicPr>
        <p:blipFill>
          <a:blip r:embed="rId6"/>
          <a:stretch>
            <a:fillRect/>
          </a:stretch>
        </p:blipFill>
        <p:spPr>
          <a:xfrm>
            <a:off x="4830113" y="3413985"/>
            <a:ext cx="1447800" cy="6350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5DED8FB-E4C1-660E-FDF5-E182A6789E22}"/>
                  </a:ext>
                </a:extLst>
              </p:cNvPr>
              <p:cNvSpPr txBox="1"/>
              <p:nvPr/>
            </p:nvSpPr>
            <p:spPr>
              <a:xfrm>
                <a:off x="214744" y="4069833"/>
                <a:ext cx="11786756" cy="1487651"/>
              </a:xfrm>
              <a:prstGeom prst="rect">
                <a:avLst/>
              </a:prstGeom>
              <a:noFill/>
            </p:spPr>
            <p:txBody>
              <a:bodyPr wrap="square">
                <a:spAutoFit/>
              </a:bodyPr>
              <a:lstStyle/>
              <a:p>
                <a:r>
                  <a:rPr lang="en-US" sz="1800" dirty="0">
                    <a:effectLst/>
                    <a:latin typeface="ACaslonPro"/>
                  </a:rPr>
                  <a:t>Because the time dependence of separable solutions is carried by the exponential factor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𝑒</m:t>
                        </m:r>
                      </m:e>
                      <m:sup>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𝑖𝐸𝑡</m:t>
                        </m:r>
                        <m:r>
                          <a:rPr lang="en-US" sz="1800" b="0" i="1" smtClean="0">
                            <a:effectLst/>
                            <a:latin typeface="Cambria Math" panose="02040503050406030204" pitchFamily="18" charset="0"/>
                          </a:rPr>
                          <m:t>/ℏ</m:t>
                        </m:r>
                      </m:sup>
                    </m:sSup>
                  </m:oMath>
                </a14:m>
                <a:r>
                  <a:rPr lang="en-US" sz="1800" dirty="0">
                    <a:effectLst/>
                    <a:latin typeface="ACaslonPro"/>
                  </a:rPr>
                  <a:t> </a:t>
                </a:r>
                <a:r>
                  <a:rPr lang="en-US" dirty="0"/>
                  <a:t>which cancels out when we construct the physically relevant quantity </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Ψ</m:t>
                            </m:r>
                          </m:e>
                        </m:d>
                      </m:e>
                      <m:sup>
                        <m:r>
                          <a:rPr lang="en-US" b="0" i="1" smtClean="0">
                            <a:latin typeface="Cambria Math" panose="02040503050406030204" pitchFamily="18" charset="0"/>
                          </a:rPr>
                          <m:t>2</m:t>
                        </m:r>
                      </m:sup>
                    </m:sSup>
                  </m:oMath>
                </a14:m>
                <a:r>
                  <a:rPr lang="en-US" dirty="0"/>
                  <a:t>, all probabilities and expectation values (for such states) are constant in time. </a:t>
                </a:r>
              </a:p>
              <a:p>
                <a:endParaRPr lang="en-US" dirty="0"/>
              </a:p>
              <a:p>
                <a:r>
                  <a:rPr lang="en-US" dirty="0"/>
                  <a:t>By forming </a:t>
                </a:r>
                <a:r>
                  <a:rPr lang="en-US" i="1" dirty="0"/>
                  <a:t>linear combinations </a:t>
                </a:r>
                <a:r>
                  <a:rPr lang="en-US" dirty="0"/>
                  <a:t>of these stationary states, we obtain wave functions with more interesting time dependence, </a:t>
                </a:r>
              </a:p>
              <a:p>
                <a:endParaRPr lang="en-US" dirty="0"/>
              </a:p>
            </p:txBody>
          </p:sp>
        </mc:Choice>
        <mc:Fallback xmlns="">
          <p:sp>
            <p:nvSpPr>
              <p:cNvPr id="15" name="TextBox 14">
                <a:extLst>
                  <a:ext uri="{FF2B5EF4-FFF2-40B4-BE49-F238E27FC236}">
                    <a16:creationId xmlns:a16="http://schemas.microsoft.com/office/drawing/2014/main" id="{25DED8FB-E4C1-660E-FDF5-E182A6789E22}"/>
                  </a:ext>
                </a:extLst>
              </p:cNvPr>
              <p:cNvSpPr txBox="1">
                <a:spLocks noRot="1" noChangeAspect="1" noMove="1" noResize="1" noEditPoints="1" noAdjustHandles="1" noChangeArrowheads="1" noChangeShapeType="1" noTextEdit="1"/>
              </p:cNvSpPr>
              <p:nvPr/>
            </p:nvSpPr>
            <p:spPr>
              <a:xfrm>
                <a:off x="214744" y="4069833"/>
                <a:ext cx="11786756" cy="1487651"/>
              </a:xfrm>
              <a:prstGeom prst="rect">
                <a:avLst/>
              </a:prstGeom>
              <a:blipFill>
                <a:blip r:embed="rId7"/>
                <a:stretch>
                  <a:fillRect l="-430" t="-847" r="-430"/>
                </a:stretch>
              </a:blipFill>
            </p:spPr>
            <p:txBody>
              <a:bodyPr/>
              <a:lstStyle/>
              <a:p>
                <a:r>
                  <a:rPr lang="en-US">
                    <a:noFill/>
                  </a:rPr>
                  <a:t> </a:t>
                </a:r>
              </a:p>
            </p:txBody>
          </p:sp>
        </mc:Fallback>
      </mc:AlternateContent>
      <p:pic>
        <p:nvPicPr>
          <p:cNvPr id="17" name="Picture 16" descr="A black and white symbol&#10;&#10;Description automatically generated">
            <a:extLst>
              <a:ext uri="{FF2B5EF4-FFF2-40B4-BE49-F238E27FC236}">
                <a16:creationId xmlns:a16="http://schemas.microsoft.com/office/drawing/2014/main" id="{65BE3F62-E609-0453-7BCA-BFA4057E5431}"/>
              </a:ext>
            </a:extLst>
          </p:cNvPr>
          <p:cNvPicPr>
            <a:picLocks noChangeAspect="1"/>
          </p:cNvPicPr>
          <p:nvPr/>
        </p:nvPicPr>
        <p:blipFill>
          <a:blip r:embed="rId8"/>
          <a:stretch>
            <a:fillRect/>
          </a:stretch>
        </p:blipFill>
        <p:spPr>
          <a:xfrm>
            <a:off x="4267486" y="5359689"/>
            <a:ext cx="3494233" cy="8442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BF6723D-4076-01E6-6B57-BD6EC110BABA}"/>
                  </a:ext>
                </a:extLst>
              </p:cNvPr>
              <p:cNvSpPr txBox="1"/>
              <p:nvPr/>
            </p:nvSpPr>
            <p:spPr>
              <a:xfrm>
                <a:off x="214743" y="6211669"/>
                <a:ext cx="11516593" cy="369332"/>
              </a:xfrm>
              <a:prstGeom prst="rect">
                <a:avLst/>
              </a:prstGeom>
              <a:noFill/>
            </p:spPr>
            <p:txBody>
              <a:bodyPr wrap="square">
                <a:spAutoFit/>
              </a:bodyPr>
              <a:lstStyle/>
              <a:p>
                <a:r>
                  <a:rPr lang="en-US" sz="1800" dirty="0">
                    <a:effectLst/>
                    <a:latin typeface="ACaslonPro"/>
                  </a:rPr>
                  <a:t>but even then, the possible values of the energy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sz="1800" dirty="0">
                    <a:effectLst/>
                    <a:latin typeface="ACaslonPro"/>
                  </a:rPr>
                  <a:t> and their respective probabilities </a:t>
                </a:r>
                <a14:m>
                  <m:oMath xmlns:m="http://schemas.openxmlformats.org/officeDocument/2006/math">
                    <m:sSup>
                      <m:sSupPr>
                        <m:ctrlPr>
                          <a:rPr lang="en-US" sz="1800" i="1" smtClean="0">
                            <a:effectLst/>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𝑛</m:t>
                                </m:r>
                              </m:sub>
                            </m:sSub>
                          </m:e>
                        </m:d>
                      </m:e>
                      <m:sup>
                        <m:r>
                          <a:rPr lang="en-US" sz="1800" b="0" i="1" smtClean="0">
                            <a:effectLst/>
                            <a:latin typeface="Cambria Math" panose="02040503050406030204" pitchFamily="18" charset="0"/>
                          </a:rPr>
                          <m:t>2</m:t>
                        </m:r>
                      </m:sup>
                    </m:sSup>
                  </m:oMath>
                </a14:m>
                <a:r>
                  <a:rPr lang="en-US" sz="1800" dirty="0">
                    <a:effectLst/>
                    <a:latin typeface="ACaslonPro"/>
                  </a:rPr>
                  <a:t>, are constant. </a:t>
                </a:r>
                <a:endParaRPr lang="en-US" dirty="0"/>
              </a:p>
            </p:txBody>
          </p:sp>
        </mc:Choice>
        <mc:Fallback xmlns="">
          <p:sp>
            <p:nvSpPr>
              <p:cNvPr id="19" name="TextBox 18">
                <a:extLst>
                  <a:ext uri="{FF2B5EF4-FFF2-40B4-BE49-F238E27FC236}">
                    <a16:creationId xmlns:a16="http://schemas.microsoft.com/office/drawing/2014/main" id="{6BF6723D-4076-01E6-6B57-BD6EC110BABA}"/>
                  </a:ext>
                </a:extLst>
              </p:cNvPr>
              <p:cNvSpPr txBox="1">
                <a:spLocks noRot="1" noChangeAspect="1" noMove="1" noResize="1" noEditPoints="1" noAdjustHandles="1" noChangeArrowheads="1" noChangeShapeType="1" noTextEdit="1"/>
              </p:cNvSpPr>
              <p:nvPr/>
            </p:nvSpPr>
            <p:spPr>
              <a:xfrm>
                <a:off x="214743" y="6211669"/>
                <a:ext cx="11516593" cy="369332"/>
              </a:xfrm>
              <a:prstGeom prst="rect">
                <a:avLst/>
              </a:prstGeom>
              <a:blipFill>
                <a:blip r:embed="rId9"/>
                <a:stretch>
                  <a:fillRect l="-44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883843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BAA644-8C78-E238-0D59-18DB0CA38A3F}"/>
              </a:ext>
            </a:extLst>
          </p:cNvPr>
          <p:cNvSpPr txBox="1">
            <a:spLocks/>
          </p:cNvSpPr>
          <p:nvPr/>
        </p:nvSpPr>
        <p:spPr>
          <a:xfrm>
            <a:off x="21474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Quantum Dynamics</a:t>
            </a:r>
            <a:endParaRPr lang="en-US" b="1" dirty="0"/>
          </a:p>
        </p:txBody>
      </p:sp>
      <p:sp>
        <p:nvSpPr>
          <p:cNvPr id="4" name="TextBox 3">
            <a:extLst>
              <a:ext uri="{FF2B5EF4-FFF2-40B4-BE49-F238E27FC236}">
                <a16:creationId xmlns:a16="http://schemas.microsoft.com/office/drawing/2014/main" id="{3F4327E4-BC50-4125-BC05-CB38444C7261}"/>
              </a:ext>
            </a:extLst>
          </p:cNvPr>
          <p:cNvSpPr txBox="1"/>
          <p:nvPr/>
        </p:nvSpPr>
        <p:spPr>
          <a:xfrm>
            <a:off x="214745" y="1062657"/>
            <a:ext cx="11762510" cy="2308324"/>
          </a:xfrm>
          <a:prstGeom prst="rect">
            <a:avLst/>
          </a:prstGeom>
          <a:noFill/>
        </p:spPr>
        <p:txBody>
          <a:bodyPr wrap="square">
            <a:spAutoFit/>
          </a:bodyPr>
          <a:lstStyle/>
          <a:p>
            <a:r>
              <a:rPr lang="en-US" sz="1800" dirty="0">
                <a:effectLst/>
                <a:latin typeface="ACaslonPro"/>
              </a:rPr>
              <a:t>If we want to allow for </a:t>
            </a:r>
            <a:r>
              <a:rPr lang="en-US" sz="1800" b="1" dirty="0">
                <a:effectLst/>
                <a:latin typeface="ACaslonPro"/>
              </a:rPr>
              <a:t>transitions </a:t>
            </a:r>
            <a:r>
              <a:rPr lang="en-US" sz="1800" dirty="0">
                <a:effectLst/>
                <a:latin typeface="ACaslonPro"/>
              </a:rPr>
              <a:t>(</a:t>
            </a:r>
            <a:r>
              <a:rPr lang="en-US" sz="1800" b="1" dirty="0">
                <a:effectLst/>
                <a:latin typeface="ACaslonPro"/>
              </a:rPr>
              <a:t>quantum jumps</a:t>
            </a:r>
            <a:r>
              <a:rPr lang="en-US" sz="1800" dirty="0">
                <a:effectLst/>
                <a:latin typeface="ACaslonPro"/>
              </a:rPr>
              <a:t>, as they are sometimes called) between one energy level and another, we must introduce a </a:t>
            </a:r>
            <a:r>
              <a:rPr lang="en-US" sz="1800" i="1" dirty="0">
                <a:effectLst/>
                <a:latin typeface="ACaslonPro"/>
              </a:rPr>
              <a:t>time-dependent </a:t>
            </a:r>
            <a:r>
              <a:rPr lang="en-US" sz="1800" dirty="0">
                <a:effectLst/>
                <a:latin typeface="ACaslonPro"/>
              </a:rPr>
              <a:t>potential (</a:t>
            </a:r>
            <a:r>
              <a:rPr lang="en-US" sz="1800" b="1" dirty="0">
                <a:effectLst/>
                <a:latin typeface="ACaslonPro"/>
              </a:rPr>
              <a:t>quantum dynamics</a:t>
            </a:r>
            <a:r>
              <a:rPr lang="en-US" sz="1800" dirty="0">
                <a:effectLst/>
                <a:latin typeface="ACaslonPro"/>
              </a:rPr>
              <a:t>). </a:t>
            </a:r>
          </a:p>
          <a:p>
            <a:endParaRPr lang="en-US" dirty="0">
              <a:latin typeface="ACaslonPro"/>
            </a:endParaRPr>
          </a:p>
          <a:p>
            <a:r>
              <a:rPr lang="en-US" sz="1800" dirty="0">
                <a:effectLst/>
                <a:highlight>
                  <a:srgbClr val="FFFF00"/>
                </a:highlight>
                <a:latin typeface="ACaslonPro"/>
              </a:rPr>
              <a:t>There are precious few exactly solvable problems in quantum dynamics. However, if the time-dependent part of the Hamiltonian is </a:t>
            </a:r>
            <a:r>
              <a:rPr lang="en-US" sz="1800" i="1" dirty="0">
                <a:effectLst/>
                <a:highlight>
                  <a:srgbClr val="FFFF00"/>
                </a:highlight>
                <a:latin typeface="ACaslonPro"/>
              </a:rPr>
              <a:t>small </a:t>
            </a:r>
            <a:r>
              <a:rPr lang="en-US" sz="1800" dirty="0">
                <a:effectLst/>
                <a:highlight>
                  <a:srgbClr val="FFFF00"/>
                </a:highlight>
                <a:latin typeface="ACaslonPro"/>
              </a:rPr>
              <a:t>(compared to the time-independent part), it can be treated as a perturbation. </a:t>
            </a:r>
          </a:p>
          <a:p>
            <a:endParaRPr lang="en-US" dirty="0">
              <a:latin typeface="ACaslonPro"/>
            </a:endParaRPr>
          </a:p>
          <a:p>
            <a:r>
              <a:rPr lang="en-US" sz="1800" dirty="0">
                <a:effectLst/>
                <a:latin typeface="ACaslonPro"/>
              </a:rPr>
              <a:t>The main purpose of </a:t>
            </a:r>
            <a:r>
              <a:rPr lang="en-US" dirty="0">
                <a:latin typeface="ACaslonPro"/>
              </a:rPr>
              <a:t>what follows</a:t>
            </a:r>
            <a:r>
              <a:rPr lang="en-US" sz="1800" dirty="0">
                <a:effectLst/>
                <a:latin typeface="ACaslonPro"/>
              </a:rPr>
              <a:t> is to develop </a:t>
            </a:r>
            <a:r>
              <a:rPr lang="en-US" sz="1800" b="1" dirty="0">
                <a:effectLst/>
                <a:latin typeface="ACaslonPro"/>
              </a:rPr>
              <a:t>time-dependent perturbation theory</a:t>
            </a:r>
            <a:r>
              <a:rPr lang="en-US" sz="1800" dirty="0">
                <a:effectLst/>
                <a:latin typeface="ACaslonPro"/>
              </a:rPr>
              <a:t> and study its most important application: the emission or absorption of radiation by an atom. </a:t>
            </a:r>
            <a:endParaRPr lang="en-US" dirty="0"/>
          </a:p>
        </p:txBody>
      </p:sp>
      <p:sp>
        <p:nvSpPr>
          <p:cNvPr id="5" name="TextBox 4">
            <a:extLst>
              <a:ext uri="{FF2B5EF4-FFF2-40B4-BE49-F238E27FC236}">
                <a16:creationId xmlns:a16="http://schemas.microsoft.com/office/drawing/2014/main" id="{4A7EC193-D012-DDB4-17D9-2B99F3D0F7E0}"/>
              </a:ext>
            </a:extLst>
          </p:cNvPr>
          <p:cNvSpPr txBox="1"/>
          <p:nvPr/>
        </p:nvSpPr>
        <p:spPr>
          <a:xfrm>
            <a:off x="214745" y="3487020"/>
            <a:ext cx="2520242" cy="461665"/>
          </a:xfrm>
          <a:prstGeom prst="rect">
            <a:avLst/>
          </a:prstGeom>
          <a:noFill/>
        </p:spPr>
        <p:txBody>
          <a:bodyPr wrap="none" rtlCol="0">
            <a:spAutoFit/>
          </a:bodyPr>
          <a:lstStyle/>
          <a:p>
            <a:r>
              <a:rPr lang="en-US" sz="2400" b="1" dirty="0"/>
              <a:t>Two-level Systems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EDACD0-1B78-27C9-536E-32B6CEAAFD63}"/>
                  </a:ext>
                </a:extLst>
              </p:cNvPr>
              <p:cNvSpPr txBox="1"/>
              <p:nvPr/>
            </p:nvSpPr>
            <p:spPr>
              <a:xfrm>
                <a:off x="214744" y="3972391"/>
                <a:ext cx="10515599" cy="657809"/>
              </a:xfrm>
              <a:prstGeom prst="rect">
                <a:avLst/>
              </a:prstGeom>
              <a:noFill/>
            </p:spPr>
            <p:txBody>
              <a:bodyPr wrap="square">
                <a:spAutoFit/>
              </a:bodyPr>
              <a:lstStyle/>
              <a:p>
                <a:r>
                  <a:rPr lang="en-US" sz="1800" dirty="0">
                    <a:effectLst/>
                    <a:latin typeface="ACaslonPro"/>
                  </a:rPr>
                  <a:t>To begin with, let us suppose that there are just </a:t>
                </a:r>
                <a:r>
                  <a:rPr lang="en-US" sz="1800" i="1" dirty="0">
                    <a:effectLst/>
                    <a:latin typeface="ACaslonPro"/>
                  </a:rPr>
                  <a:t>two </a:t>
                </a:r>
                <a:r>
                  <a:rPr lang="en-US" sz="1800" dirty="0">
                    <a:effectLst/>
                    <a:latin typeface="ACaslonPro"/>
                  </a:rPr>
                  <a:t>states of the (unperturbed) system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Sub>
                  </m:oMath>
                </a14:m>
                <a:r>
                  <a:rPr lang="en-US" sz="1800" dirty="0">
                    <a:effectLst/>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They are eigenstates of the unperturbed Hamiltonian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(0)</m:t>
                        </m:r>
                      </m:sup>
                    </m:sSup>
                  </m:oMath>
                </a14:m>
                <a:endParaRPr lang="en-US" dirty="0"/>
              </a:p>
            </p:txBody>
          </p:sp>
        </mc:Choice>
        <mc:Fallback xmlns="">
          <p:sp>
            <p:nvSpPr>
              <p:cNvPr id="7" name="TextBox 6">
                <a:extLst>
                  <a:ext uri="{FF2B5EF4-FFF2-40B4-BE49-F238E27FC236}">
                    <a16:creationId xmlns:a16="http://schemas.microsoft.com/office/drawing/2014/main" id="{2EEDACD0-1B78-27C9-536E-32B6CEAAFD63}"/>
                  </a:ext>
                </a:extLst>
              </p:cNvPr>
              <p:cNvSpPr txBox="1">
                <a:spLocks noRot="1" noChangeAspect="1" noMove="1" noResize="1" noEditPoints="1" noAdjustHandles="1" noChangeArrowheads="1" noChangeShapeType="1" noTextEdit="1"/>
              </p:cNvSpPr>
              <p:nvPr/>
            </p:nvSpPr>
            <p:spPr>
              <a:xfrm>
                <a:off x="214744" y="3972391"/>
                <a:ext cx="10515599" cy="657809"/>
              </a:xfrm>
              <a:prstGeom prst="rect">
                <a:avLst/>
              </a:prstGeom>
              <a:blipFill>
                <a:blip r:embed="rId2"/>
                <a:stretch>
                  <a:fillRect l="-483" t="-3774" b="-15094"/>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D44DC641-EBD4-1703-B976-CC57684A1042}"/>
              </a:ext>
            </a:extLst>
          </p:cNvPr>
          <p:cNvPicPr>
            <a:picLocks noChangeAspect="1"/>
          </p:cNvPicPr>
          <p:nvPr/>
        </p:nvPicPr>
        <p:blipFill>
          <a:blip r:embed="rId3"/>
          <a:stretch>
            <a:fillRect/>
          </a:stretch>
        </p:blipFill>
        <p:spPr>
          <a:xfrm>
            <a:off x="3426691" y="4653906"/>
            <a:ext cx="4902200" cy="685800"/>
          </a:xfrm>
          <a:prstGeom prst="rect">
            <a:avLst/>
          </a:prstGeom>
        </p:spPr>
      </p:pic>
      <p:sp>
        <p:nvSpPr>
          <p:cNvPr id="11" name="TextBox 10">
            <a:extLst>
              <a:ext uri="{FF2B5EF4-FFF2-40B4-BE49-F238E27FC236}">
                <a16:creationId xmlns:a16="http://schemas.microsoft.com/office/drawing/2014/main" id="{D848F593-161B-952F-EB87-02C5265F2CE8}"/>
              </a:ext>
            </a:extLst>
          </p:cNvPr>
          <p:cNvSpPr txBox="1"/>
          <p:nvPr/>
        </p:nvSpPr>
        <p:spPr>
          <a:xfrm>
            <a:off x="214744" y="5426011"/>
            <a:ext cx="6120244" cy="369332"/>
          </a:xfrm>
          <a:prstGeom prst="rect">
            <a:avLst/>
          </a:prstGeom>
          <a:noFill/>
        </p:spPr>
        <p:txBody>
          <a:bodyPr wrap="square">
            <a:spAutoFit/>
          </a:bodyPr>
          <a:lstStyle/>
          <a:p>
            <a:r>
              <a:rPr lang="en-US" sz="1800" dirty="0">
                <a:effectLst/>
                <a:latin typeface="ACaslonPro"/>
              </a:rPr>
              <a:t>and they are orthonormal: </a:t>
            </a:r>
            <a:endParaRPr lang="en-US" dirty="0"/>
          </a:p>
        </p:txBody>
      </p:sp>
      <p:pic>
        <p:nvPicPr>
          <p:cNvPr id="13" name="Picture 12" descr="A close up of a logo&#10;&#10;Description automatically generated">
            <a:extLst>
              <a:ext uri="{FF2B5EF4-FFF2-40B4-BE49-F238E27FC236}">
                <a16:creationId xmlns:a16="http://schemas.microsoft.com/office/drawing/2014/main" id="{17E7945C-E04B-A37F-8B73-6F8443756F1F}"/>
              </a:ext>
            </a:extLst>
          </p:cNvPr>
          <p:cNvPicPr>
            <a:picLocks noChangeAspect="1"/>
          </p:cNvPicPr>
          <p:nvPr/>
        </p:nvPicPr>
        <p:blipFill>
          <a:blip r:embed="rId4"/>
          <a:stretch>
            <a:fillRect/>
          </a:stretch>
        </p:blipFill>
        <p:spPr>
          <a:xfrm>
            <a:off x="2824019" y="5308533"/>
            <a:ext cx="3037117" cy="543061"/>
          </a:xfrm>
          <a:prstGeom prst="rect">
            <a:avLst/>
          </a:prstGeom>
        </p:spPr>
      </p:pic>
      <p:sp>
        <p:nvSpPr>
          <p:cNvPr id="15" name="TextBox 14">
            <a:extLst>
              <a:ext uri="{FF2B5EF4-FFF2-40B4-BE49-F238E27FC236}">
                <a16:creationId xmlns:a16="http://schemas.microsoft.com/office/drawing/2014/main" id="{76E828C9-A10B-8D69-969B-78D196AD86D4}"/>
              </a:ext>
            </a:extLst>
          </p:cNvPr>
          <p:cNvSpPr txBox="1"/>
          <p:nvPr/>
        </p:nvSpPr>
        <p:spPr>
          <a:xfrm>
            <a:off x="214743" y="6016762"/>
            <a:ext cx="10176165" cy="369332"/>
          </a:xfrm>
          <a:prstGeom prst="rect">
            <a:avLst/>
          </a:prstGeom>
          <a:noFill/>
        </p:spPr>
        <p:txBody>
          <a:bodyPr wrap="square">
            <a:spAutoFit/>
          </a:bodyPr>
          <a:lstStyle/>
          <a:p>
            <a:r>
              <a:rPr lang="en-US" sz="1800" dirty="0">
                <a:effectLst/>
                <a:latin typeface="ACaslonPro"/>
              </a:rPr>
              <a:t>Any state can be expressed as a linear combination of them; in particular, </a:t>
            </a:r>
            <a:endParaRPr lang="en-US" dirty="0"/>
          </a:p>
        </p:txBody>
      </p:sp>
      <p:pic>
        <p:nvPicPr>
          <p:cNvPr id="17" name="Picture 16" descr="A black text on a white background&#10;&#10;Description automatically generated">
            <a:extLst>
              <a:ext uri="{FF2B5EF4-FFF2-40B4-BE49-F238E27FC236}">
                <a16:creationId xmlns:a16="http://schemas.microsoft.com/office/drawing/2014/main" id="{8F06337E-6C44-B902-423A-BDD642160112}"/>
              </a:ext>
            </a:extLst>
          </p:cNvPr>
          <p:cNvPicPr>
            <a:picLocks noChangeAspect="1"/>
          </p:cNvPicPr>
          <p:nvPr/>
        </p:nvPicPr>
        <p:blipFill>
          <a:blip r:embed="rId5"/>
          <a:stretch>
            <a:fillRect/>
          </a:stretch>
        </p:blipFill>
        <p:spPr>
          <a:xfrm>
            <a:off x="7189931" y="5889183"/>
            <a:ext cx="2654300" cy="622300"/>
          </a:xfrm>
          <a:prstGeom prst="rect">
            <a:avLst/>
          </a:prstGeom>
        </p:spPr>
      </p:pic>
    </p:spTree>
    <p:extLst>
      <p:ext uri="{BB962C8B-B14F-4D97-AF65-F5344CB8AC3E}">
        <p14:creationId xmlns:p14="http://schemas.microsoft.com/office/powerpoint/2010/main" val="2485324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BAA644-8C78-E238-0D59-18DB0CA38A3F}"/>
              </a:ext>
            </a:extLst>
          </p:cNvPr>
          <p:cNvSpPr txBox="1">
            <a:spLocks/>
          </p:cNvSpPr>
          <p:nvPr/>
        </p:nvSpPr>
        <p:spPr>
          <a:xfrm>
            <a:off x="21474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Two-level systems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2DABDB-38A8-603F-97C5-555DC4C34BC6}"/>
                  </a:ext>
                </a:extLst>
              </p:cNvPr>
              <p:cNvSpPr txBox="1"/>
              <p:nvPr/>
            </p:nvSpPr>
            <p:spPr>
              <a:xfrm>
                <a:off x="214745" y="1140897"/>
                <a:ext cx="11762510" cy="3693319"/>
              </a:xfrm>
              <a:prstGeom prst="rect">
                <a:avLst/>
              </a:prstGeom>
              <a:noFill/>
            </p:spPr>
            <p:txBody>
              <a:bodyPr wrap="square">
                <a:spAutoFit/>
              </a:bodyPr>
              <a:lstStyle/>
              <a:p>
                <a:r>
                  <a:rPr lang="en-US" sz="1800" dirty="0">
                    <a:effectLst/>
                    <a:latin typeface="ACaslonPro"/>
                  </a:rPr>
                  <a:t>The two states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Sub>
                  </m:oMath>
                </a14:m>
                <a:r>
                  <a:rPr lang="en-US" sz="1800" dirty="0">
                    <a:effectLst/>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are very general: might be position-space wave functions, or spinors, or something more exotic—it doesn’t matter. It is the </a:t>
                </a:r>
                <a:r>
                  <a:rPr lang="en-US" i="1" dirty="0"/>
                  <a:t>time </a:t>
                </a:r>
                <a:r>
                  <a:rPr lang="en-US" dirty="0"/>
                  <a:t>dependence that concerns us here.</a:t>
                </a:r>
              </a:p>
              <a:p>
                <a:endParaRPr lang="en-US" dirty="0"/>
              </a:p>
              <a:p>
                <a:r>
                  <a:rPr lang="en-US" sz="1800" dirty="0">
                    <a:effectLst/>
                    <a:latin typeface="ACaslonPro"/>
                  </a:rPr>
                  <a:t>When we write </a:t>
                </a:r>
                <a14:m>
                  <m:oMath xmlns:m="http://schemas.openxmlformats.org/officeDocument/2006/math">
                    <m:r>
                      <m:rPr>
                        <m:sty m:val="p"/>
                      </m:rPr>
                      <a:rPr lang="el-GR" sz="1800" i="1" smtClean="0">
                        <a:effectLst/>
                        <a:latin typeface="Cambria Math" panose="02040503050406030204" pitchFamily="18" charset="0"/>
                        <a:ea typeface="Cambria Math" panose="02040503050406030204" pitchFamily="18" charset="0"/>
                      </a:rPr>
                      <m:t>Ψ</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𝑡</m:t>
                    </m:r>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we simply mean the state of the system at time </a:t>
                </a:r>
                <a:r>
                  <a:rPr lang="en-US" sz="1800" i="1" dirty="0">
                    <a:effectLst/>
                    <a:latin typeface="ACaslonPro"/>
                  </a:rPr>
                  <a:t>t</a:t>
                </a:r>
                <a:r>
                  <a:rPr lang="en-US" sz="1800" dirty="0">
                    <a:effectLst/>
                    <a:latin typeface="ACaslonPro"/>
                  </a:rPr>
                  <a:t>. In the absence of any perturbation, each component evolves with its characteristic wiggle factor: </a:t>
                </a:r>
                <a:endParaRPr lang="en-US" dirty="0"/>
              </a:p>
              <a:p>
                <a:r>
                  <a:rPr lang="en-US" dirty="0"/>
                  <a:t> </a:t>
                </a:r>
              </a:p>
              <a:p>
                <a:endParaRPr lang="en-US" dirty="0"/>
              </a:p>
              <a:p>
                <a:endParaRPr lang="en-US" dirty="0"/>
              </a:p>
              <a:p>
                <a:r>
                  <a:rPr lang="en-US" dirty="0">
                    <a:highlight>
                      <a:srgbClr val="FFFF00"/>
                    </a:highlight>
                  </a:rPr>
                  <a:t>Informally, we say that </a:t>
                </a:r>
                <a14:m>
                  <m:oMath xmlns:m="http://schemas.openxmlformats.org/officeDocument/2006/math">
                    <m:sSup>
                      <m:sSupPr>
                        <m:ctrlPr>
                          <a:rPr lang="en-US" i="1" smtClean="0">
                            <a:highlight>
                              <a:srgbClr val="FFFF00"/>
                            </a:highlight>
                            <a:latin typeface="Cambria Math" panose="02040503050406030204" pitchFamily="18" charset="0"/>
                          </a:rPr>
                        </m:ctrlPr>
                      </m:sSupPr>
                      <m:e>
                        <m:d>
                          <m:dPr>
                            <m:begChr m:val="|"/>
                            <m:endChr m:val="|"/>
                            <m:ctrlPr>
                              <a:rPr lang="en-US" i="1">
                                <a:highlight>
                                  <a:srgbClr val="FFFF00"/>
                                </a:highlight>
                                <a:latin typeface="Cambria Math" panose="02040503050406030204" pitchFamily="18" charset="0"/>
                              </a:rPr>
                            </m:ctrlPr>
                          </m:dPr>
                          <m:e>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rPr>
                                  <m:t>𝑐</m:t>
                                </m:r>
                              </m:e>
                              <m:sub>
                                <m:r>
                                  <a:rPr lang="en-US" i="1">
                                    <a:highlight>
                                      <a:srgbClr val="FFFF00"/>
                                    </a:highlight>
                                    <a:latin typeface="Cambria Math" panose="02040503050406030204" pitchFamily="18" charset="0"/>
                                  </a:rPr>
                                  <m:t>𝑎</m:t>
                                </m:r>
                              </m:sub>
                            </m:sSub>
                          </m:e>
                        </m:d>
                      </m:e>
                      <m:sup>
                        <m:r>
                          <a:rPr lang="en-US" b="0" i="1" smtClean="0">
                            <a:highlight>
                              <a:srgbClr val="FFFF00"/>
                            </a:highlight>
                            <a:latin typeface="Cambria Math" panose="02040503050406030204" pitchFamily="18" charset="0"/>
                          </a:rPr>
                          <m:t>2</m:t>
                        </m:r>
                      </m:sup>
                    </m:sSup>
                  </m:oMath>
                </a14:m>
                <a:r>
                  <a:rPr lang="en-US" dirty="0">
                    <a:highlight>
                      <a:srgbClr val="FFFF00"/>
                    </a:highlight>
                  </a:rPr>
                  <a:t> is the “probability that the particle is in state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i="1" smtClean="0">
                            <a:highlight>
                              <a:srgbClr val="FFFF00"/>
                            </a:highlight>
                            <a:latin typeface="Cambria Math" panose="02040503050406030204" pitchFamily="18" charset="0"/>
                            <a:ea typeface="Cambria Math" panose="02040503050406030204" pitchFamily="18" charset="0"/>
                          </a:rPr>
                          <m:t>𝜓</m:t>
                        </m:r>
                      </m:e>
                      <m:sub>
                        <m:r>
                          <a:rPr lang="en-US" b="0" i="1" smtClean="0">
                            <a:highlight>
                              <a:srgbClr val="FFFF00"/>
                            </a:highlight>
                            <a:latin typeface="Cambria Math" panose="02040503050406030204" pitchFamily="18" charset="0"/>
                          </a:rPr>
                          <m:t>𝑎</m:t>
                        </m:r>
                      </m:sub>
                    </m:sSub>
                    <m:r>
                      <a:rPr lang="en-US" b="0" i="0" smtClean="0">
                        <a:highlight>
                          <a:srgbClr val="FFFF00"/>
                        </a:highlight>
                        <a:latin typeface="Cambria Math" panose="02040503050406030204" pitchFamily="18" charset="0"/>
                      </a:rPr>
                      <m:t>,</m:t>
                    </m:r>
                  </m:oMath>
                </a14:m>
                <a:r>
                  <a:rPr lang="en-US" dirty="0">
                    <a:highlight>
                      <a:srgbClr val="FFFF00"/>
                    </a:highlight>
                  </a:rPr>
                  <a:t> by which we really mean the probability that a measurement of the energy would yield the value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𝐸</m:t>
                        </m:r>
                      </m:e>
                      <m:sub>
                        <m:r>
                          <a:rPr lang="en-US" b="0" i="1" smtClean="0">
                            <a:highlight>
                              <a:srgbClr val="FFFF00"/>
                            </a:highlight>
                            <a:latin typeface="Cambria Math" panose="02040503050406030204" pitchFamily="18" charset="0"/>
                          </a:rPr>
                          <m:t>𝑎</m:t>
                        </m:r>
                      </m:sub>
                    </m:sSub>
                  </m:oMath>
                </a14:m>
                <a:r>
                  <a:rPr lang="en-US" dirty="0">
                    <a:highlight>
                      <a:srgbClr val="FFFF00"/>
                    </a:highlight>
                  </a:rPr>
                  <a:t>.</a:t>
                </a:r>
              </a:p>
              <a:p>
                <a:endParaRPr lang="en-US" dirty="0"/>
              </a:p>
              <a:p>
                <a:endParaRPr lang="en-US" dirty="0"/>
              </a:p>
              <a:p>
                <a:r>
                  <a:rPr lang="en-US" dirty="0"/>
                  <a:t>Normalization of </a:t>
                </a:r>
                <a14:m>
                  <m:oMath xmlns:m="http://schemas.openxmlformats.org/officeDocument/2006/math">
                    <m:r>
                      <m:rPr>
                        <m:sty m:val="p"/>
                      </m:rPr>
                      <a:rPr lang="el-GR" sz="1800" i="1" smtClean="0">
                        <a:effectLst/>
                        <a:latin typeface="Cambria Math" panose="02040503050406030204" pitchFamily="18" charset="0"/>
                        <a:ea typeface="Cambria Math" panose="02040503050406030204" pitchFamily="18" charset="0"/>
                      </a:rPr>
                      <m:t>Ψ</m:t>
                    </m:r>
                  </m:oMath>
                </a14:m>
                <a:r>
                  <a:rPr lang="en-US" dirty="0"/>
                  <a:t> requires the condition </a:t>
                </a:r>
              </a:p>
            </p:txBody>
          </p:sp>
        </mc:Choice>
        <mc:Fallback xmlns="">
          <p:sp>
            <p:nvSpPr>
              <p:cNvPr id="7" name="TextBox 6">
                <a:extLst>
                  <a:ext uri="{FF2B5EF4-FFF2-40B4-BE49-F238E27FC236}">
                    <a16:creationId xmlns:a16="http://schemas.microsoft.com/office/drawing/2014/main" id="{872DABDB-38A8-603F-97C5-555DC4C34BC6}"/>
                  </a:ext>
                </a:extLst>
              </p:cNvPr>
              <p:cNvSpPr txBox="1">
                <a:spLocks noRot="1" noChangeAspect="1" noMove="1" noResize="1" noEditPoints="1" noAdjustHandles="1" noChangeArrowheads="1" noChangeShapeType="1" noTextEdit="1"/>
              </p:cNvSpPr>
              <p:nvPr/>
            </p:nvSpPr>
            <p:spPr>
              <a:xfrm>
                <a:off x="214745" y="1140897"/>
                <a:ext cx="11762510" cy="3693319"/>
              </a:xfrm>
              <a:prstGeom prst="rect">
                <a:avLst/>
              </a:prstGeom>
              <a:blipFill>
                <a:blip r:embed="rId2"/>
                <a:stretch>
                  <a:fillRect l="-431" t="-685" r="-539" b="-1712"/>
                </a:stretch>
              </a:blipFill>
            </p:spPr>
            <p:txBody>
              <a:bodyPr/>
              <a:lstStyle/>
              <a:p>
                <a:r>
                  <a:rPr lang="en-US">
                    <a:noFill/>
                  </a:rPr>
                  <a:t> </a:t>
                </a:r>
              </a:p>
            </p:txBody>
          </p:sp>
        </mc:Fallback>
      </mc:AlternateContent>
      <p:pic>
        <p:nvPicPr>
          <p:cNvPr id="9" name="Picture 8" descr="A close up of a sign&#10;&#10;Description automatically generated">
            <a:extLst>
              <a:ext uri="{FF2B5EF4-FFF2-40B4-BE49-F238E27FC236}">
                <a16:creationId xmlns:a16="http://schemas.microsoft.com/office/drawing/2014/main" id="{DD4145C4-37AB-3EEF-93F4-F49F34C0328B}"/>
              </a:ext>
            </a:extLst>
          </p:cNvPr>
          <p:cNvPicPr>
            <a:picLocks noChangeAspect="1"/>
          </p:cNvPicPr>
          <p:nvPr/>
        </p:nvPicPr>
        <p:blipFill>
          <a:blip r:embed="rId3"/>
          <a:stretch>
            <a:fillRect/>
          </a:stretch>
        </p:blipFill>
        <p:spPr>
          <a:xfrm>
            <a:off x="4055052" y="2688881"/>
            <a:ext cx="4081896" cy="597350"/>
          </a:xfrm>
          <a:prstGeom prst="rect">
            <a:avLst/>
          </a:prstGeom>
        </p:spPr>
      </p:pic>
      <p:pic>
        <p:nvPicPr>
          <p:cNvPr id="11" name="Picture 10" descr="A black text with a plus and a black line&#10;&#10;Description automatically generated">
            <a:extLst>
              <a:ext uri="{FF2B5EF4-FFF2-40B4-BE49-F238E27FC236}">
                <a16:creationId xmlns:a16="http://schemas.microsoft.com/office/drawing/2014/main" id="{5262FA81-720D-C79B-860C-A62A619CA662}"/>
              </a:ext>
            </a:extLst>
          </p:cNvPr>
          <p:cNvPicPr>
            <a:picLocks noChangeAspect="1"/>
          </p:cNvPicPr>
          <p:nvPr/>
        </p:nvPicPr>
        <p:blipFill>
          <a:blip r:embed="rId4"/>
          <a:stretch>
            <a:fillRect/>
          </a:stretch>
        </p:blipFill>
        <p:spPr>
          <a:xfrm>
            <a:off x="5022850" y="4761479"/>
            <a:ext cx="2146300" cy="647700"/>
          </a:xfrm>
          <a:prstGeom prst="rect">
            <a:avLst/>
          </a:prstGeom>
        </p:spPr>
      </p:pic>
    </p:spTree>
    <p:extLst>
      <p:ext uri="{BB962C8B-B14F-4D97-AF65-F5344CB8AC3E}">
        <p14:creationId xmlns:p14="http://schemas.microsoft.com/office/powerpoint/2010/main" val="276099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BAA644-8C78-E238-0D59-18DB0CA38A3F}"/>
              </a:ext>
            </a:extLst>
          </p:cNvPr>
          <p:cNvSpPr txBox="1">
            <a:spLocks/>
          </p:cNvSpPr>
          <p:nvPr/>
        </p:nvSpPr>
        <p:spPr>
          <a:xfrm>
            <a:off x="21474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perturbed system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86CBDC-86B8-602F-3E96-8D78D25F8671}"/>
                  </a:ext>
                </a:extLst>
              </p:cNvPr>
              <p:cNvSpPr txBox="1"/>
              <p:nvPr/>
            </p:nvSpPr>
            <p:spPr>
              <a:xfrm>
                <a:off x="214745" y="1140897"/>
                <a:ext cx="11762510" cy="653769"/>
              </a:xfrm>
              <a:prstGeom prst="rect">
                <a:avLst/>
              </a:prstGeom>
              <a:noFill/>
            </p:spPr>
            <p:txBody>
              <a:bodyPr wrap="square">
                <a:spAutoFit/>
              </a:bodyPr>
              <a:lstStyle/>
              <a:p>
                <a:r>
                  <a:rPr lang="en-US" sz="1800" dirty="0">
                    <a:effectLst/>
                    <a:latin typeface="ACaslonPro"/>
                  </a:rPr>
                  <a:t>Now suppose we turn on a time-dependent perturbation, </a:t>
                </a:r>
                <a14:m>
                  <m:oMath xmlns:m="http://schemas.openxmlformats.org/officeDocument/2006/math">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r>
                      <a:rPr lang="en-US" sz="1800" b="0" i="1" dirty="0" smtClean="0">
                        <a:effectLst/>
                        <a:latin typeface="Cambria Math" panose="02040503050406030204" pitchFamily="18" charset="0"/>
                      </a:rPr>
                      <m:t>′</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Since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sz="1800" dirty="0">
                    <a:effectLst/>
                    <a:latin typeface="ACaslonPro"/>
                  </a:rPr>
                  <a:t> constitute a complete set, </a:t>
                </a:r>
              </a:p>
              <a:p>
                <a14:m>
                  <m:oMath xmlns:m="http://schemas.openxmlformats.org/officeDocument/2006/math">
                    <m:r>
                      <m:rPr>
                        <m:sty m:val="p"/>
                      </m:rPr>
                      <a:rPr lang="el-GR" sz="1800" i="1" smtClean="0">
                        <a:effectLst/>
                        <a:latin typeface="Cambria Math" panose="02040503050406030204" pitchFamily="18" charset="0"/>
                        <a:ea typeface="Cambria Math" panose="02040503050406030204" pitchFamily="18" charset="0"/>
                      </a:rPr>
                      <m:t>Ψ</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𝑡</m:t>
                    </m:r>
                    <m:r>
                      <a:rPr lang="en-US" sz="1800" b="0" i="1" smtClean="0">
                        <a:effectLst/>
                        <a:latin typeface="Cambria Math" panose="02040503050406030204" pitchFamily="18" charset="0"/>
                        <a:ea typeface="Cambria Math" panose="02040503050406030204" pitchFamily="18" charset="0"/>
                      </a:rPr>
                      <m:t>)</m:t>
                    </m:r>
                  </m:oMath>
                </a14:m>
                <a:r>
                  <a:rPr lang="en-US" dirty="0"/>
                  <a:t> can be expressed as a linear combination of them, with the difference that now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oMath>
                </a14:m>
                <a:r>
                  <a:rPr lang="en-US" dirty="0"/>
                  <a:t>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r>
                      <a:rPr lang="en-US" b="0" i="0" smtClean="0">
                        <a:latin typeface="Cambria Math" panose="02040503050406030204" pitchFamily="18" charset="0"/>
                      </a:rPr>
                      <m:t>(</m:t>
                    </m:r>
                    <m:r>
                      <a:rPr lang="en-US" b="0" i="1" smtClean="0">
                        <a:latin typeface="Cambria Math" panose="02040503050406030204" pitchFamily="18" charset="0"/>
                      </a:rPr>
                      <m:t>𝑡</m:t>
                    </m:r>
                    <m:r>
                      <a:rPr lang="en-US" b="0" i="0" smtClean="0">
                        <a:latin typeface="Cambria Math" panose="02040503050406030204" pitchFamily="18" charset="0"/>
                      </a:rPr>
                      <m:t>)</m:t>
                    </m:r>
                  </m:oMath>
                </a14:m>
                <a:endParaRPr lang="en-US" dirty="0"/>
              </a:p>
            </p:txBody>
          </p:sp>
        </mc:Choice>
        <mc:Fallback xmlns="">
          <p:sp>
            <p:nvSpPr>
              <p:cNvPr id="4" name="TextBox 3">
                <a:extLst>
                  <a:ext uri="{FF2B5EF4-FFF2-40B4-BE49-F238E27FC236}">
                    <a16:creationId xmlns:a16="http://schemas.microsoft.com/office/drawing/2014/main" id="{C086CBDC-86B8-602F-3E96-8D78D25F8671}"/>
                  </a:ext>
                </a:extLst>
              </p:cNvPr>
              <p:cNvSpPr txBox="1">
                <a:spLocks noRot="1" noChangeAspect="1" noMove="1" noResize="1" noEditPoints="1" noAdjustHandles="1" noChangeArrowheads="1" noChangeShapeType="1" noTextEdit="1"/>
              </p:cNvSpPr>
              <p:nvPr/>
            </p:nvSpPr>
            <p:spPr>
              <a:xfrm>
                <a:off x="214745" y="1140897"/>
                <a:ext cx="11762510" cy="653769"/>
              </a:xfrm>
              <a:prstGeom prst="rect">
                <a:avLst/>
              </a:prstGeom>
              <a:blipFill>
                <a:blip r:embed="rId2"/>
                <a:stretch>
                  <a:fillRect l="-431" t="-1887" b="-13208"/>
                </a:stretch>
              </a:blipFill>
            </p:spPr>
            <p:txBody>
              <a:bodyPr/>
              <a:lstStyle/>
              <a:p>
                <a:r>
                  <a:rPr lang="en-US">
                    <a:noFill/>
                  </a:rPr>
                  <a:t> </a:t>
                </a:r>
              </a:p>
            </p:txBody>
          </p:sp>
        </mc:Fallback>
      </mc:AlternateContent>
      <p:pic>
        <p:nvPicPr>
          <p:cNvPr id="6" name="Picture 5" descr="A close up of a sign&#10;&#10;Description automatically generated">
            <a:extLst>
              <a:ext uri="{FF2B5EF4-FFF2-40B4-BE49-F238E27FC236}">
                <a16:creationId xmlns:a16="http://schemas.microsoft.com/office/drawing/2014/main" id="{8BE8EBAE-F36D-29CD-C3A1-B8B6DC31AEAC}"/>
              </a:ext>
            </a:extLst>
          </p:cNvPr>
          <p:cNvPicPr>
            <a:picLocks noChangeAspect="1"/>
          </p:cNvPicPr>
          <p:nvPr/>
        </p:nvPicPr>
        <p:blipFill>
          <a:blip r:embed="rId3"/>
          <a:stretch>
            <a:fillRect/>
          </a:stretch>
        </p:blipFill>
        <p:spPr>
          <a:xfrm>
            <a:off x="3019713" y="1806060"/>
            <a:ext cx="5321300" cy="66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555D1F-F81F-8417-1D3A-C630AF244262}"/>
                  </a:ext>
                </a:extLst>
              </p:cNvPr>
              <p:cNvSpPr txBox="1"/>
              <p:nvPr/>
            </p:nvSpPr>
            <p:spPr>
              <a:xfrm>
                <a:off x="214745" y="2477854"/>
                <a:ext cx="11630891" cy="2585323"/>
              </a:xfrm>
              <a:prstGeom prst="rect">
                <a:avLst/>
              </a:prstGeom>
              <a:noFill/>
            </p:spPr>
            <p:txBody>
              <a:bodyPr wrap="square" rtlCol="0">
                <a:spAutoFit/>
              </a:bodyPr>
              <a:lstStyle/>
              <a:p>
                <a:r>
                  <a:rPr lang="en-US" sz="1800" dirty="0">
                    <a:effectLst/>
                    <a:latin typeface="ACaslonPro"/>
                  </a:rPr>
                  <a:t>The whole problem is to determine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r>
                      <a:rPr lang="en-US" b="0" i="0" smtClean="0">
                        <a:latin typeface="Cambria Math" panose="02040503050406030204" pitchFamily="18" charset="0"/>
                      </a:rPr>
                      <m:t>(</m:t>
                    </m:r>
                    <m:r>
                      <a:rPr lang="en-US" b="0" i="1" smtClean="0">
                        <a:latin typeface="Cambria Math" panose="02040503050406030204" pitchFamily="18" charset="0"/>
                      </a:rPr>
                      <m:t>𝑡</m:t>
                    </m:r>
                    <m:r>
                      <a:rPr lang="en-US" b="0" i="0" smtClean="0">
                        <a:latin typeface="Cambria Math" panose="02040503050406030204" pitchFamily="18" charset="0"/>
                      </a:rPr>
                      <m:t>)</m:t>
                    </m:r>
                  </m:oMath>
                </a14:m>
                <a:r>
                  <a:rPr lang="en-US" sz="1800" dirty="0">
                    <a:effectLst/>
                    <a:latin typeface="ACaslonPro"/>
                  </a:rPr>
                  <a:t> as functions of time. </a:t>
                </a:r>
                <a:r>
                  <a:rPr lang="en-US" dirty="0"/>
                  <a:t>If, for example, the particle started out in the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=1</m:t>
                    </m:r>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and at some later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m:t>
                        </m:r>
                      </m:sub>
                    </m:sSub>
                  </m:oMath>
                </a14:m>
                <a:r>
                  <a:rPr lang="en-US" dirty="0"/>
                  <a:t> we find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𝑙</m:t>
                            </m:r>
                          </m:sub>
                        </m:sSub>
                      </m:e>
                    </m:d>
                    <m:r>
                      <a:rPr lang="en-US" i="1">
                        <a:latin typeface="Cambria Math" panose="02040503050406030204" pitchFamily="18" charset="0"/>
                      </a:rPr>
                      <m:t>=</m:t>
                    </m:r>
                    <m:r>
                      <a:rPr lang="en-US" b="0" i="1" smtClean="0">
                        <a:latin typeface="Cambria Math" panose="02040503050406030204" pitchFamily="18" charset="0"/>
                      </a:rPr>
                      <m:t>0</m:t>
                    </m:r>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𝑙</m:t>
                            </m:r>
                          </m:sub>
                        </m:sSub>
                      </m:e>
                    </m:d>
                    <m:r>
                      <a:rPr lang="en-US" i="1">
                        <a:latin typeface="Cambria Math" panose="02040503050406030204" pitchFamily="18" charset="0"/>
                      </a:rPr>
                      <m:t>=</m:t>
                    </m:r>
                    <m:r>
                      <a:rPr lang="en-US" b="0" i="1" smtClean="0">
                        <a:latin typeface="Cambria Math" panose="02040503050406030204" pitchFamily="18" charset="0"/>
                      </a:rPr>
                      <m:t>1</m:t>
                    </m:r>
                  </m:oMath>
                </a14:m>
                <a:r>
                  <a:rPr lang="en-US" dirty="0"/>
                  <a:t>, we shall report that the system underwent a transition from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latin typeface="ACaslonPro"/>
                  </a:rPr>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dirty="0"/>
                  <a:t>. We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r>
                      <a:rPr lang="en-US">
                        <a:latin typeface="Cambria Math" panose="02040503050406030204" pitchFamily="18" charset="0"/>
                      </a:rPr>
                      <m:t>(</m:t>
                    </m:r>
                    <m:r>
                      <a:rPr lang="en-US" i="1">
                        <a:latin typeface="Cambria Math" panose="02040503050406030204" pitchFamily="18" charset="0"/>
                      </a:rPr>
                      <m:t>𝑡</m:t>
                    </m:r>
                    <m:r>
                      <a:rPr lang="en-US">
                        <a:latin typeface="Cambria Math" panose="02040503050406030204" pitchFamily="18" charset="0"/>
                      </a:rPr>
                      <m:t>)</m:t>
                    </m:r>
                    <m:r>
                      <a:rPr lang="en-US" i="1">
                        <a:latin typeface="Cambria Math" panose="02040503050406030204" pitchFamily="18" charset="0"/>
                      </a:rPr>
                      <m:t> </m:t>
                    </m:r>
                  </m:oMath>
                </a14:m>
                <a:r>
                  <a:rPr lang="en-US" dirty="0"/>
                  <a:t>by demanding that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Ψ</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 </m:t>
                    </m:r>
                  </m:oMath>
                </a14:m>
                <a:r>
                  <a:rPr lang="en-US" dirty="0"/>
                  <a:t>satisfies the time-dependent </a:t>
                </a:r>
                <a:r>
                  <a:rPr lang="en-US" dirty="0" err="1"/>
                  <a:t>Schrödinger</a:t>
                </a:r>
                <a:r>
                  <a:rPr lang="en-US" dirty="0"/>
                  <a:t> equation, </a:t>
                </a:r>
              </a:p>
              <a:p>
                <a:r>
                  <a:rPr lang="en-US" dirty="0"/>
                  <a:t> </a:t>
                </a:r>
                <a:br>
                  <a:rPr lang="en-US" dirty="0"/>
                </a:br>
                <a:endParaRPr lang="en-US" dirty="0"/>
              </a:p>
              <a:p>
                <a:endParaRPr lang="en-US" dirty="0"/>
              </a:p>
              <a:p>
                <a:r>
                  <a:rPr lang="en-US" dirty="0"/>
                  <a:t>This gives</a:t>
                </a:r>
              </a:p>
              <a:p>
                <a:endParaRPr lang="en-US" dirty="0"/>
              </a:p>
            </p:txBody>
          </p:sp>
        </mc:Choice>
        <mc:Fallback xmlns="">
          <p:sp>
            <p:nvSpPr>
              <p:cNvPr id="7" name="TextBox 6">
                <a:extLst>
                  <a:ext uri="{FF2B5EF4-FFF2-40B4-BE49-F238E27FC236}">
                    <a16:creationId xmlns:a16="http://schemas.microsoft.com/office/drawing/2014/main" id="{01555D1F-F81F-8417-1D3A-C630AF244262}"/>
                  </a:ext>
                </a:extLst>
              </p:cNvPr>
              <p:cNvSpPr txBox="1">
                <a:spLocks noRot="1" noChangeAspect="1" noMove="1" noResize="1" noEditPoints="1" noAdjustHandles="1" noChangeArrowheads="1" noChangeShapeType="1" noTextEdit="1"/>
              </p:cNvSpPr>
              <p:nvPr/>
            </p:nvSpPr>
            <p:spPr>
              <a:xfrm>
                <a:off x="214745" y="2477854"/>
                <a:ext cx="11630891" cy="2585323"/>
              </a:xfrm>
              <a:prstGeom prst="rect">
                <a:avLst/>
              </a:prstGeom>
              <a:blipFill>
                <a:blip r:embed="rId4"/>
                <a:stretch>
                  <a:fillRect l="-436" t="-976"/>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DF58E8A4-F261-6571-3D29-F32D82A0EAAF}"/>
              </a:ext>
            </a:extLst>
          </p:cNvPr>
          <p:cNvPicPr>
            <a:picLocks noChangeAspect="1"/>
          </p:cNvPicPr>
          <p:nvPr/>
        </p:nvPicPr>
        <p:blipFill>
          <a:blip r:embed="rId5"/>
          <a:stretch>
            <a:fillRect/>
          </a:stretch>
        </p:blipFill>
        <p:spPr>
          <a:xfrm>
            <a:off x="3938731" y="3656596"/>
            <a:ext cx="4314537" cy="746746"/>
          </a:xfrm>
          <a:prstGeom prst="rect">
            <a:avLst/>
          </a:prstGeom>
        </p:spPr>
      </p:pic>
      <p:pic>
        <p:nvPicPr>
          <p:cNvPr id="11" name="Picture 10" descr="A group of mathematical equations&#10;&#10;Description automatically generated">
            <a:extLst>
              <a:ext uri="{FF2B5EF4-FFF2-40B4-BE49-F238E27FC236}">
                <a16:creationId xmlns:a16="http://schemas.microsoft.com/office/drawing/2014/main" id="{08A6DF2E-0EAF-D487-D6F6-68819014C69C}"/>
              </a:ext>
            </a:extLst>
          </p:cNvPr>
          <p:cNvPicPr>
            <a:picLocks noChangeAspect="1"/>
          </p:cNvPicPr>
          <p:nvPr/>
        </p:nvPicPr>
        <p:blipFill>
          <a:blip r:embed="rId6"/>
          <a:stretch>
            <a:fillRect/>
          </a:stretch>
        </p:blipFill>
        <p:spPr>
          <a:xfrm>
            <a:off x="2983633" y="4534530"/>
            <a:ext cx="6093114" cy="2095108"/>
          </a:xfrm>
          <a:prstGeom prst="rect">
            <a:avLst/>
          </a:prstGeom>
        </p:spPr>
      </p:pic>
      <p:sp>
        <p:nvSpPr>
          <p:cNvPr id="2" name="Oval 1">
            <a:extLst>
              <a:ext uri="{FF2B5EF4-FFF2-40B4-BE49-F238E27FC236}">
                <a16:creationId xmlns:a16="http://schemas.microsoft.com/office/drawing/2014/main" id="{BCCAE2A8-2EE2-FFED-2019-B0BBFF717046}"/>
              </a:ext>
            </a:extLst>
          </p:cNvPr>
          <p:cNvSpPr/>
          <p:nvPr/>
        </p:nvSpPr>
        <p:spPr>
          <a:xfrm>
            <a:off x="2983633" y="4534530"/>
            <a:ext cx="4134140" cy="7856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F5B32CC-F878-6558-CD13-CC4C8EBD3C6D}"/>
              </a:ext>
            </a:extLst>
          </p:cNvPr>
          <p:cNvSpPr/>
          <p:nvPr/>
        </p:nvSpPr>
        <p:spPr>
          <a:xfrm>
            <a:off x="3250333" y="5849111"/>
            <a:ext cx="5613112" cy="7805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C5F0A6-F210-13F5-D571-36369DA0287B}"/>
              </a:ext>
            </a:extLst>
          </p:cNvPr>
          <p:cNvSpPr/>
          <p:nvPr/>
        </p:nvSpPr>
        <p:spPr>
          <a:xfrm>
            <a:off x="5567506" y="5358724"/>
            <a:ext cx="376094" cy="38764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03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001C21-1BB1-AE08-C83C-F82E52250D3C}"/>
              </a:ext>
            </a:extLst>
          </p:cNvPr>
          <p:cNvSpPr txBox="1"/>
          <p:nvPr/>
        </p:nvSpPr>
        <p:spPr>
          <a:xfrm>
            <a:off x="214745" y="1121171"/>
            <a:ext cx="10924310" cy="369332"/>
          </a:xfrm>
          <a:prstGeom prst="rect">
            <a:avLst/>
          </a:prstGeom>
          <a:noFill/>
        </p:spPr>
        <p:txBody>
          <a:bodyPr wrap="square">
            <a:spAutoFit/>
          </a:bodyPr>
          <a:lstStyle/>
          <a:p>
            <a:r>
              <a:rPr lang="en-US" dirty="0">
                <a:latin typeface="ACaslonPro"/>
              </a:rPr>
              <a:t>T</a:t>
            </a:r>
            <a:r>
              <a:rPr lang="en-US" sz="1800" dirty="0">
                <a:effectLst/>
                <a:latin typeface="ACaslonPro"/>
              </a:rPr>
              <a:t>he first two terms on the left cancel the last two terms on the right, and hence </a:t>
            </a:r>
            <a:endParaRPr lang="en-US" dirty="0"/>
          </a:p>
        </p:txBody>
      </p:sp>
      <p:sp>
        <p:nvSpPr>
          <p:cNvPr id="5" name="Title 1">
            <a:extLst>
              <a:ext uri="{FF2B5EF4-FFF2-40B4-BE49-F238E27FC236}">
                <a16:creationId xmlns:a16="http://schemas.microsoft.com/office/drawing/2014/main" id="{5A9CC2E7-CD8F-00ED-D42C-858B6DF50595}"/>
              </a:ext>
            </a:extLst>
          </p:cNvPr>
          <p:cNvSpPr txBox="1">
            <a:spLocks/>
          </p:cNvSpPr>
          <p:nvPr/>
        </p:nvSpPr>
        <p:spPr>
          <a:xfrm>
            <a:off x="21474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perturbed system</a:t>
            </a:r>
          </a:p>
        </p:txBody>
      </p:sp>
      <p:pic>
        <p:nvPicPr>
          <p:cNvPr id="7" name="Picture 6">
            <a:extLst>
              <a:ext uri="{FF2B5EF4-FFF2-40B4-BE49-F238E27FC236}">
                <a16:creationId xmlns:a16="http://schemas.microsoft.com/office/drawing/2014/main" id="{CCAA6152-749E-2BEF-6CF6-C0B902612172}"/>
              </a:ext>
            </a:extLst>
          </p:cNvPr>
          <p:cNvPicPr>
            <a:picLocks noChangeAspect="1"/>
          </p:cNvPicPr>
          <p:nvPr/>
        </p:nvPicPr>
        <p:blipFill>
          <a:blip r:embed="rId2"/>
          <a:stretch>
            <a:fillRect/>
          </a:stretch>
        </p:blipFill>
        <p:spPr>
          <a:xfrm>
            <a:off x="1372681" y="1615075"/>
            <a:ext cx="8608435" cy="85750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AFFDC8-82B5-6690-601B-598BB82B2376}"/>
                  </a:ext>
                </a:extLst>
              </p:cNvPr>
              <p:cNvSpPr txBox="1"/>
              <p:nvPr/>
            </p:nvSpPr>
            <p:spPr>
              <a:xfrm>
                <a:off x="205272" y="2608144"/>
                <a:ext cx="10943252" cy="369332"/>
              </a:xfrm>
              <a:prstGeom prst="rect">
                <a:avLst/>
              </a:prstGeom>
              <a:noFill/>
            </p:spPr>
            <p:txBody>
              <a:bodyPr wrap="none" rtlCol="0">
                <a:spAutoFit/>
              </a:bodyPr>
              <a:lstStyle/>
              <a:p>
                <a:r>
                  <a:rPr lang="en-US" dirty="0">
                    <a:highlight>
                      <a:srgbClr val="FFFF00"/>
                    </a:highlight>
                  </a:rPr>
                  <a:t>To isolate </a:t>
                </a:r>
                <a14:m>
                  <m:oMath xmlns:m="http://schemas.openxmlformats.org/officeDocument/2006/math">
                    <m:sSub>
                      <m:sSubPr>
                        <m:ctrlPr>
                          <a:rPr lang="en-US" i="1" smtClean="0">
                            <a:highlight>
                              <a:srgbClr val="FFFF00"/>
                            </a:highlight>
                            <a:latin typeface="Cambria Math" panose="02040503050406030204" pitchFamily="18" charset="0"/>
                          </a:rPr>
                        </m:ctrlPr>
                      </m:sSubPr>
                      <m:e>
                        <m:acc>
                          <m:accPr>
                            <m:chr m:val="̇"/>
                            <m:ctrlPr>
                              <a:rPr lang="en-US" i="1" smtClean="0">
                                <a:highlight>
                                  <a:srgbClr val="FFFF00"/>
                                </a:highlight>
                                <a:latin typeface="Cambria Math" panose="02040503050406030204" pitchFamily="18" charset="0"/>
                              </a:rPr>
                            </m:ctrlPr>
                          </m:accPr>
                          <m:e>
                            <m:r>
                              <a:rPr lang="en-US" b="0" i="1" smtClean="0">
                                <a:highlight>
                                  <a:srgbClr val="FFFF00"/>
                                </a:highlight>
                                <a:latin typeface="Cambria Math" panose="02040503050406030204" pitchFamily="18" charset="0"/>
                              </a:rPr>
                              <m:t>𝑐</m:t>
                            </m:r>
                          </m:e>
                        </m:acc>
                      </m:e>
                      <m:sub>
                        <m:r>
                          <a:rPr lang="en-US" b="0" i="1" smtClean="0">
                            <a:highlight>
                              <a:srgbClr val="FFFF00"/>
                            </a:highlight>
                            <a:latin typeface="Cambria Math" panose="02040503050406030204" pitchFamily="18" charset="0"/>
                          </a:rPr>
                          <m:t>𝑎</m:t>
                        </m:r>
                      </m:sub>
                    </m:sSub>
                  </m:oMath>
                </a14:m>
                <a:r>
                  <a:rPr lang="en-US" dirty="0">
                    <a:highlight>
                      <a:srgbClr val="FFFF00"/>
                    </a:highlight>
                  </a:rPr>
                  <a:t> we use the standard trick: Take the inner product with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i="1" smtClean="0">
                            <a:highlight>
                              <a:srgbClr val="FFFF00"/>
                            </a:highlight>
                            <a:latin typeface="Cambria Math" panose="02040503050406030204" pitchFamily="18" charset="0"/>
                            <a:ea typeface="Cambria Math" panose="02040503050406030204" pitchFamily="18" charset="0"/>
                          </a:rPr>
                          <m:t>𝜓</m:t>
                        </m:r>
                      </m:e>
                      <m:sub>
                        <m:r>
                          <a:rPr lang="en-US" b="0" i="1" smtClean="0">
                            <a:highlight>
                              <a:srgbClr val="FFFF00"/>
                            </a:highlight>
                            <a:latin typeface="Cambria Math" panose="02040503050406030204" pitchFamily="18" charset="0"/>
                          </a:rPr>
                          <m:t>𝑎</m:t>
                        </m:r>
                      </m:sub>
                    </m:sSub>
                  </m:oMath>
                </a14:m>
                <a:r>
                  <a:rPr lang="en-US" dirty="0">
                    <a:highlight>
                      <a:srgbClr val="FFFF00"/>
                    </a:highlight>
                  </a:rPr>
                  <a:t> and exploit the orthogonality of </a:t>
                </a:r>
                <a14:m>
                  <m:oMath xmlns:m="http://schemas.openxmlformats.org/officeDocument/2006/math">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ea typeface="Cambria Math" panose="02040503050406030204" pitchFamily="18" charset="0"/>
                          </a:rPr>
                          <m:t>𝜓</m:t>
                        </m:r>
                      </m:e>
                      <m:sub>
                        <m:r>
                          <a:rPr lang="en-US" i="1">
                            <a:highlight>
                              <a:srgbClr val="FFFF00"/>
                            </a:highlight>
                            <a:latin typeface="Cambria Math" panose="02040503050406030204" pitchFamily="18" charset="0"/>
                          </a:rPr>
                          <m:t>𝑎</m:t>
                        </m:r>
                      </m:sub>
                    </m:sSub>
                  </m:oMath>
                </a14:m>
                <a:r>
                  <a:rPr lang="en-US" dirty="0">
                    <a:highlight>
                      <a:srgbClr val="FFFF00"/>
                    </a:highlight>
                    <a:latin typeface="ACaslonPro"/>
                  </a:rPr>
                  <a:t> and </a:t>
                </a:r>
                <a14:m>
                  <m:oMath xmlns:m="http://schemas.openxmlformats.org/officeDocument/2006/math">
                    <m:sSub>
                      <m:sSubPr>
                        <m:ctrlPr>
                          <a:rPr lang="en-US" i="1">
                            <a:highlight>
                              <a:srgbClr val="FFFF00"/>
                            </a:highlight>
                            <a:latin typeface="Cambria Math" panose="02040503050406030204" pitchFamily="18" charset="0"/>
                          </a:rPr>
                        </m:ctrlPr>
                      </m:sSubPr>
                      <m:e>
                        <m:r>
                          <a:rPr lang="en-US" i="1">
                            <a:highlight>
                              <a:srgbClr val="FFFF00"/>
                            </a:highlight>
                            <a:latin typeface="Cambria Math" panose="02040503050406030204" pitchFamily="18" charset="0"/>
                            <a:ea typeface="Cambria Math" panose="02040503050406030204" pitchFamily="18" charset="0"/>
                          </a:rPr>
                          <m:t>𝜓</m:t>
                        </m:r>
                      </m:e>
                      <m:sub>
                        <m:r>
                          <a:rPr lang="en-US" i="1">
                            <a:highlight>
                              <a:srgbClr val="FFFF00"/>
                            </a:highlight>
                            <a:latin typeface="Cambria Math" panose="02040503050406030204" pitchFamily="18" charset="0"/>
                          </a:rPr>
                          <m:t>𝑏</m:t>
                        </m:r>
                      </m:sub>
                    </m:sSub>
                  </m:oMath>
                </a14:m>
                <a:r>
                  <a:rPr lang="en-US" dirty="0">
                    <a:highlight>
                      <a:srgbClr val="FFFF00"/>
                    </a:highlight>
                  </a:rPr>
                  <a:t> </a:t>
                </a:r>
              </a:p>
            </p:txBody>
          </p:sp>
        </mc:Choice>
        <mc:Fallback xmlns="">
          <p:sp>
            <p:nvSpPr>
              <p:cNvPr id="8" name="TextBox 7">
                <a:extLst>
                  <a:ext uri="{FF2B5EF4-FFF2-40B4-BE49-F238E27FC236}">
                    <a16:creationId xmlns:a16="http://schemas.microsoft.com/office/drawing/2014/main" id="{DAAFFDC8-82B5-6690-601B-598BB82B2376}"/>
                  </a:ext>
                </a:extLst>
              </p:cNvPr>
              <p:cNvSpPr txBox="1">
                <a:spLocks noRot="1" noChangeAspect="1" noMove="1" noResize="1" noEditPoints="1" noAdjustHandles="1" noChangeArrowheads="1" noChangeShapeType="1" noTextEdit="1"/>
              </p:cNvSpPr>
              <p:nvPr/>
            </p:nvSpPr>
            <p:spPr>
              <a:xfrm>
                <a:off x="205272" y="2608144"/>
                <a:ext cx="10943252" cy="369332"/>
              </a:xfrm>
              <a:prstGeom prst="rect">
                <a:avLst/>
              </a:prstGeom>
              <a:blipFill>
                <a:blip r:embed="rId3"/>
                <a:stretch>
                  <a:fillRect l="-464" t="-6667" b="-2666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727A5A9-6B16-9D10-575B-14A527490D71}"/>
              </a:ext>
            </a:extLst>
          </p:cNvPr>
          <p:cNvPicPr>
            <a:picLocks noChangeAspect="1"/>
          </p:cNvPicPr>
          <p:nvPr/>
        </p:nvPicPr>
        <p:blipFill>
          <a:blip r:embed="rId4"/>
          <a:stretch>
            <a:fillRect/>
          </a:stretch>
        </p:blipFill>
        <p:spPr>
          <a:xfrm>
            <a:off x="2178165" y="3113043"/>
            <a:ext cx="6997465" cy="796185"/>
          </a:xfrm>
          <a:prstGeom prst="rect">
            <a:avLst/>
          </a:prstGeom>
        </p:spPr>
      </p:pic>
      <p:sp>
        <p:nvSpPr>
          <p:cNvPr id="13" name="TextBox 12">
            <a:extLst>
              <a:ext uri="{FF2B5EF4-FFF2-40B4-BE49-F238E27FC236}">
                <a16:creationId xmlns:a16="http://schemas.microsoft.com/office/drawing/2014/main" id="{AFA442D9-E912-2642-B7A0-849C06EF0B33}"/>
              </a:ext>
            </a:extLst>
          </p:cNvPr>
          <p:cNvSpPr txBox="1"/>
          <p:nvPr/>
        </p:nvSpPr>
        <p:spPr>
          <a:xfrm>
            <a:off x="214745" y="3959550"/>
            <a:ext cx="6120244" cy="369332"/>
          </a:xfrm>
          <a:prstGeom prst="rect">
            <a:avLst/>
          </a:prstGeom>
          <a:noFill/>
        </p:spPr>
        <p:txBody>
          <a:bodyPr wrap="square">
            <a:spAutoFit/>
          </a:bodyPr>
          <a:lstStyle/>
          <a:p>
            <a:r>
              <a:rPr lang="en-US" sz="1800" dirty="0">
                <a:effectLst/>
                <a:latin typeface="ACaslonPro"/>
              </a:rPr>
              <a:t>For short, we define  </a:t>
            </a:r>
            <a:endParaRPr lang="en-US" dirty="0"/>
          </a:p>
        </p:txBody>
      </p:sp>
      <p:pic>
        <p:nvPicPr>
          <p:cNvPr id="15" name="Picture 14" descr="A black text with a white background&#10;&#10;Description automatically generated with medium confidence">
            <a:extLst>
              <a:ext uri="{FF2B5EF4-FFF2-40B4-BE49-F238E27FC236}">
                <a16:creationId xmlns:a16="http://schemas.microsoft.com/office/drawing/2014/main" id="{E10453E0-DBA2-C622-9A8A-F4F49D354D6F}"/>
              </a:ext>
            </a:extLst>
          </p:cNvPr>
          <p:cNvPicPr>
            <a:picLocks noChangeAspect="1"/>
          </p:cNvPicPr>
          <p:nvPr/>
        </p:nvPicPr>
        <p:blipFill>
          <a:blip r:embed="rId5"/>
          <a:stretch>
            <a:fillRect/>
          </a:stretch>
        </p:blipFill>
        <p:spPr>
          <a:xfrm>
            <a:off x="4139623" y="4144216"/>
            <a:ext cx="2195366" cy="79831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DE865C-E8B9-0466-C741-C96EC126E20C}"/>
                  </a:ext>
                </a:extLst>
              </p:cNvPr>
              <p:cNvSpPr txBox="1"/>
              <p:nvPr/>
            </p:nvSpPr>
            <p:spPr>
              <a:xfrm>
                <a:off x="205271" y="4941624"/>
                <a:ext cx="11765055" cy="725007"/>
              </a:xfrm>
              <a:prstGeom prst="rect">
                <a:avLst/>
              </a:prstGeom>
              <a:noFill/>
            </p:spPr>
            <p:txBody>
              <a:bodyPr wrap="square">
                <a:spAutoFit/>
              </a:bodyPr>
              <a:lstStyle/>
              <a:p>
                <a:r>
                  <a:rPr lang="en-US" sz="1800" dirty="0">
                    <a:effectLst/>
                    <a:latin typeface="ACaslonPro"/>
                  </a:rPr>
                  <a:t>note that the hermiticity of </a:t>
                </a:r>
                <a14:m>
                  <m:oMath xmlns:m="http://schemas.openxmlformats.org/officeDocument/2006/math">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r>
                      <a:rPr lang="en-US" sz="1800" b="0" i="1" dirty="0" smtClean="0">
                        <a:effectLst/>
                        <a:latin typeface="Cambria Math" panose="02040503050406030204" pitchFamily="18" charset="0"/>
                      </a:rPr>
                      <m:t>′</m:t>
                    </m:r>
                  </m:oMath>
                </a14:m>
                <a:r>
                  <a:rPr lang="en-US" sz="1800" dirty="0">
                    <a:effectLst/>
                    <a:latin typeface="ACaslonPro"/>
                  </a:rPr>
                  <a:t> entails </a:t>
                </a:r>
                <a14:m>
                  <m:oMath xmlns:m="http://schemas.openxmlformats.org/officeDocument/2006/math">
                    <m:sSubSup>
                      <m:sSubSupPr>
                        <m:ctrlPr>
                          <a:rPr lang="en-US" sz="1800" i="1" smtClean="0">
                            <a:effectLst/>
                            <a:latin typeface="Cambria Math" panose="02040503050406030204" pitchFamily="18" charset="0"/>
                          </a:rPr>
                        </m:ctrlPr>
                      </m:sSubSupPr>
                      <m:e>
                        <m:r>
                          <a:rPr lang="en-US" sz="1800" b="0" i="1" smtClean="0">
                            <a:effectLst/>
                            <a:latin typeface="Cambria Math" panose="02040503050406030204" pitchFamily="18" charset="0"/>
                          </a:rPr>
                          <m:t>𝐻</m:t>
                        </m:r>
                      </m:e>
                      <m:sub>
                        <m:r>
                          <a:rPr lang="en-US" sz="1800" b="0" i="1" smtClean="0">
                            <a:effectLst/>
                            <a:latin typeface="Cambria Math" panose="02040503050406030204" pitchFamily="18" charset="0"/>
                          </a:rPr>
                          <m:t>𝑗𝑖</m:t>
                        </m:r>
                      </m:sub>
                      <m:sup>
                        <m:r>
                          <a:rPr lang="en-US" sz="1800" b="0" i="1" smtClean="0">
                            <a:effectLst/>
                            <a:latin typeface="Cambria Math" panose="02040503050406030204" pitchFamily="18" charset="0"/>
                          </a:rPr>
                          <m:t>′</m:t>
                        </m:r>
                      </m:sup>
                    </m:sSubSup>
                    <m:r>
                      <a:rPr lang="en-US" sz="1800" b="0" i="1" smtClean="0">
                        <a:effectLst/>
                        <a:latin typeface="Cambria Math" panose="02040503050406030204" pitchFamily="18" charset="0"/>
                      </a:rPr>
                      <m:t>=</m:t>
                    </m:r>
                    <m:sSup>
                      <m:sSupPr>
                        <m:ctrlPr>
                          <a:rPr lang="en-US" sz="1800" b="0" i="1" smtClean="0">
                            <a:effectLst/>
                            <a:latin typeface="Cambria Math" panose="02040503050406030204" pitchFamily="18" charset="0"/>
                          </a:rPr>
                        </m:ctrlPr>
                      </m:sSupPr>
                      <m:e>
                        <m:d>
                          <m:dPr>
                            <m:ctrlPr>
                              <a:rPr lang="en-US" sz="1800" b="0" i="1" smtClean="0">
                                <a:effectLst/>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𝐻</m:t>
                                </m:r>
                              </m:e>
                              <m:sub>
                                <m:r>
                                  <a:rPr lang="en-US" i="1">
                                    <a:latin typeface="Cambria Math" panose="02040503050406030204" pitchFamily="18" charset="0"/>
                                  </a:rPr>
                                  <m:t>𝑖</m:t>
                                </m:r>
                                <m:r>
                                  <a:rPr lang="en-US" b="0" i="1" smtClean="0">
                                    <a:latin typeface="Cambria Math" panose="02040503050406030204" pitchFamily="18" charset="0"/>
                                  </a:rPr>
                                  <m:t>𝑗</m:t>
                                </m:r>
                              </m:sub>
                              <m:sup>
                                <m:r>
                                  <a:rPr lang="en-US" i="1">
                                    <a:latin typeface="Cambria Math" panose="02040503050406030204" pitchFamily="18" charset="0"/>
                                  </a:rPr>
                                  <m:t>′</m:t>
                                </m:r>
                              </m:sup>
                            </m:sSubSup>
                          </m:e>
                        </m:d>
                      </m:e>
                      <m:sup>
                        <m:r>
                          <a:rPr lang="en-US" sz="1800" b="0" i="1" smtClean="0">
                            <a:effectLst/>
                            <a:latin typeface="Cambria Math" panose="02040503050406030204" pitchFamily="18" charset="0"/>
                          </a:rPr>
                          <m:t>∗</m:t>
                        </m:r>
                      </m:sup>
                    </m:sSup>
                  </m:oMath>
                </a14:m>
                <a:r>
                  <a:rPr lang="en-US" sz="1800" dirty="0">
                    <a:effectLst/>
                    <a:latin typeface="ACaslonPro"/>
                  </a:rPr>
                  <a:t> . </a:t>
                </a:r>
                <a:r>
                  <a:rPr lang="en-US" dirty="0"/>
                  <a:t>Multiplying through by                                       we obtain that </a:t>
                </a:r>
              </a:p>
              <a:p>
                <a:endParaRPr lang="en-US" dirty="0"/>
              </a:p>
            </p:txBody>
          </p:sp>
        </mc:Choice>
        <mc:Fallback xmlns="">
          <p:sp>
            <p:nvSpPr>
              <p:cNvPr id="17" name="TextBox 16">
                <a:extLst>
                  <a:ext uri="{FF2B5EF4-FFF2-40B4-BE49-F238E27FC236}">
                    <a16:creationId xmlns:a16="http://schemas.microsoft.com/office/drawing/2014/main" id="{71DE865C-E8B9-0466-C741-C96EC126E20C}"/>
                  </a:ext>
                </a:extLst>
              </p:cNvPr>
              <p:cNvSpPr txBox="1">
                <a:spLocks noRot="1" noChangeAspect="1" noMove="1" noResize="1" noEditPoints="1" noAdjustHandles="1" noChangeArrowheads="1" noChangeShapeType="1" noTextEdit="1"/>
              </p:cNvSpPr>
              <p:nvPr/>
            </p:nvSpPr>
            <p:spPr>
              <a:xfrm>
                <a:off x="205271" y="4941624"/>
                <a:ext cx="11765055" cy="725007"/>
              </a:xfrm>
              <a:prstGeom prst="rect">
                <a:avLst/>
              </a:prstGeom>
              <a:blipFill>
                <a:blip r:embed="rId6"/>
                <a:stretch>
                  <a:fillRect l="-431"/>
                </a:stretch>
              </a:blipFill>
            </p:spPr>
            <p:txBody>
              <a:bodyPr/>
              <a:lstStyle/>
              <a:p>
                <a:r>
                  <a:rPr lang="en-US">
                    <a:noFill/>
                  </a:rPr>
                  <a:t> </a:t>
                </a:r>
              </a:p>
            </p:txBody>
          </p:sp>
        </mc:Fallback>
      </mc:AlternateContent>
      <p:pic>
        <p:nvPicPr>
          <p:cNvPr id="19" name="Picture 18" descr="A black text on a white background&#10;&#10;Description automatically generated">
            <a:extLst>
              <a:ext uri="{FF2B5EF4-FFF2-40B4-BE49-F238E27FC236}">
                <a16:creationId xmlns:a16="http://schemas.microsoft.com/office/drawing/2014/main" id="{3E39BBB8-EFD8-101C-A75F-7442D5BF4BC5}"/>
              </a:ext>
            </a:extLst>
          </p:cNvPr>
          <p:cNvPicPr>
            <a:picLocks noChangeAspect="1"/>
          </p:cNvPicPr>
          <p:nvPr/>
        </p:nvPicPr>
        <p:blipFill>
          <a:blip r:embed="rId7"/>
          <a:stretch>
            <a:fillRect/>
          </a:stretch>
        </p:blipFill>
        <p:spPr>
          <a:xfrm>
            <a:off x="7493000" y="4941624"/>
            <a:ext cx="1778000" cy="431800"/>
          </a:xfrm>
          <a:prstGeom prst="rect">
            <a:avLst/>
          </a:prstGeom>
        </p:spPr>
      </p:pic>
      <p:pic>
        <p:nvPicPr>
          <p:cNvPr id="21" name="Picture 20" descr="A black text on a white background&#10;&#10;Description automatically generated">
            <a:extLst>
              <a:ext uri="{FF2B5EF4-FFF2-40B4-BE49-F238E27FC236}">
                <a16:creationId xmlns:a16="http://schemas.microsoft.com/office/drawing/2014/main" id="{F3FCA6DE-8C94-5EAE-3E5C-7E21073B9FB0}"/>
              </a:ext>
            </a:extLst>
          </p:cNvPr>
          <p:cNvPicPr>
            <a:picLocks noChangeAspect="1"/>
          </p:cNvPicPr>
          <p:nvPr/>
        </p:nvPicPr>
        <p:blipFill>
          <a:blip r:embed="rId8"/>
          <a:stretch>
            <a:fillRect/>
          </a:stretch>
        </p:blipFill>
        <p:spPr>
          <a:xfrm>
            <a:off x="3168647" y="5555273"/>
            <a:ext cx="4905089" cy="894092"/>
          </a:xfrm>
          <a:prstGeom prst="rect">
            <a:avLst/>
          </a:prstGeom>
        </p:spPr>
      </p:pic>
    </p:spTree>
    <p:extLst>
      <p:ext uri="{BB962C8B-B14F-4D97-AF65-F5344CB8AC3E}">
        <p14:creationId xmlns:p14="http://schemas.microsoft.com/office/powerpoint/2010/main" val="254398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41DC24-A822-1DCC-B96A-14710D2B3446}"/>
              </a:ext>
            </a:extLst>
          </p:cNvPr>
          <p:cNvSpPr txBox="1">
            <a:spLocks/>
          </p:cNvSpPr>
          <p:nvPr/>
        </p:nvSpPr>
        <p:spPr>
          <a:xfrm>
            <a:off x="214745"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perturbed system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A98B7B-ECBD-39CC-ED99-B5874C191A3C}"/>
                  </a:ext>
                </a:extLst>
              </p:cNvPr>
              <p:cNvSpPr txBox="1"/>
              <p:nvPr/>
            </p:nvSpPr>
            <p:spPr>
              <a:xfrm>
                <a:off x="214745" y="1062243"/>
                <a:ext cx="6120244" cy="369332"/>
              </a:xfrm>
              <a:prstGeom prst="rect">
                <a:avLst/>
              </a:prstGeom>
              <a:noFill/>
            </p:spPr>
            <p:txBody>
              <a:bodyPr wrap="square">
                <a:spAutoFit/>
              </a:bodyPr>
              <a:lstStyle/>
              <a:p>
                <a:r>
                  <a:rPr lang="en-US" sz="1800" dirty="0">
                    <a:effectLst/>
                    <a:latin typeface="ACaslonPro"/>
                  </a:rPr>
                  <a:t>Similarly, the inner product with</a:t>
                </a: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sz="1800" dirty="0">
                    <a:effectLst/>
                    <a:latin typeface="ACaslonPro"/>
                  </a:rPr>
                  <a:t> picks out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𝑐</m:t>
                            </m:r>
                          </m:e>
                        </m:acc>
                      </m:e>
                      <m:sub>
                        <m:r>
                          <a:rPr lang="en-US" b="0" i="1" smtClean="0">
                            <a:latin typeface="Cambria Math" panose="02040503050406030204" pitchFamily="18" charset="0"/>
                          </a:rPr>
                          <m:t>𝑏</m:t>
                        </m:r>
                      </m:sub>
                    </m:sSub>
                  </m:oMath>
                </a14:m>
                <a:r>
                  <a:rPr lang="en-US" sz="1800" dirty="0">
                    <a:effectLst/>
                    <a:latin typeface="ACaslonPro"/>
                  </a:rPr>
                  <a:t>  </a:t>
                </a:r>
                <a:endParaRPr lang="en-US" dirty="0"/>
              </a:p>
            </p:txBody>
          </p:sp>
        </mc:Choice>
        <mc:Fallback xmlns="">
          <p:sp>
            <p:nvSpPr>
              <p:cNvPr id="5" name="TextBox 4">
                <a:extLst>
                  <a:ext uri="{FF2B5EF4-FFF2-40B4-BE49-F238E27FC236}">
                    <a16:creationId xmlns:a16="http://schemas.microsoft.com/office/drawing/2014/main" id="{96A98B7B-ECBD-39CC-ED99-B5874C191A3C}"/>
                  </a:ext>
                </a:extLst>
              </p:cNvPr>
              <p:cNvSpPr txBox="1">
                <a:spLocks noRot="1" noChangeAspect="1" noMove="1" noResize="1" noEditPoints="1" noAdjustHandles="1" noChangeArrowheads="1" noChangeShapeType="1" noTextEdit="1"/>
              </p:cNvSpPr>
              <p:nvPr/>
            </p:nvSpPr>
            <p:spPr>
              <a:xfrm>
                <a:off x="214745" y="1062243"/>
                <a:ext cx="6120244" cy="369332"/>
              </a:xfrm>
              <a:prstGeom prst="rect">
                <a:avLst/>
              </a:prstGeom>
              <a:blipFill>
                <a:blip r:embed="rId2"/>
                <a:stretch>
                  <a:fillRect l="-828" t="-6667"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6DBEECD-09D3-6896-AA45-EE01C04BA82D}"/>
              </a:ext>
            </a:extLst>
          </p:cNvPr>
          <p:cNvPicPr>
            <a:picLocks noChangeAspect="1"/>
          </p:cNvPicPr>
          <p:nvPr/>
        </p:nvPicPr>
        <p:blipFill>
          <a:blip r:embed="rId3"/>
          <a:stretch>
            <a:fillRect/>
          </a:stretch>
        </p:blipFill>
        <p:spPr>
          <a:xfrm>
            <a:off x="2209800" y="1555750"/>
            <a:ext cx="7772400" cy="754962"/>
          </a:xfrm>
          <a:prstGeom prst="rect">
            <a:avLst/>
          </a:prstGeom>
        </p:spPr>
      </p:pic>
      <p:pic>
        <p:nvPicPr>
          <p:cNvPr id="9" name="Picture 8" descr="A black text with a plus and a white background&#10;&#10;Description automatically generated">
            <a:extLst>
              <a:ext uri="{FF2B5EF4-FFF2-40B4-BE49-F238E27FC236}">
                <a16:creationId xmlns:a16="http://schemas.microsoft.com/office/drawing/2014/main" id="{D6CFAD41-1AAE-1BCB-836B-4BA4642FBD42}"/>
              </a:ext>
            </a:extLst>
          </p:cNvPr>
          <p:cNvPicPr>
            <a:picLocks noChangeAspect="1"/>
          </p:cNvPicPr>
          <p:nvPr/>
        </p:nvPicPr>
        <p:blipFill>
          <a:blip r:embed="rId4"/>
          <a:stretch>
            <a:fillRect/>
          </a:stretch>
        </p:blipFill>
        <p:spPr>
          <a:xfrm>
            <a:off x="3015095" y="2757138"/>
            <a:ext cx="4914900" cy="736600"/>
          </a:xfrm>
          <a:prstGeom prst="rect">
            <a:avLst/>
          </a:prstGeom>
        </p:spPr>
      </p:pic>
      <p:sp>
        <p:nvSpPr>
          <p:cNvPr id="10" name="TextBox 9">
            <a:extLst>
              <a:ext uri="{FF2B5EF4-FFF2-40B4-BE49-F238E27FC236}">
                <a16:creationId xmlns:a16="http://schemas.microsoft.com/office/drawing/2014/main" id="{6CDCB3AC-A805-B009-DF00-CAF45AFB6A4E}"/>
              </a:ext>
            </a:extLst>
          </p:cNvPr>
          <p:cNvSpPr txBox="1"/>
          <p:nvPr/>
        </p:nvSpPr>
        <p:spPr>
          <a:xfrm>
            <a:off x="214745" y="2387806"/>
            <a:ext cx="1164101" cy="369332"/>
          </a:xfrm>
          <a:prstGeom prst="rect">
            <a:avLst/>
          </a:prstGeom>
          <a:noFill/>
        </p:spPr>
        <p:txBody>
          <a:bodyPr wrap="none" rtlCol="0">
            <a:spAutoFit/>
          </a:bodyPr>
          <a:lstStyle/>
          <a:p>
            <a:r>
              <a:rPr lang="en-US" dirty="0"/>
              <a:t>and hence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FB640B-95BE-FE58-0251-EDE6B80AC51E}"/>
                  </a:ext>
                </a:extLst>
              </p:cNvPr>
              <p:cNvSpPr txBox="1"/>
              <p:nvPr/>
            </p:nvSpPr>
            <p:spPr>
              <a:xfrm>
                <a:off x="342900" y="3792682"/>
                <a:ext cx="10883492" cy="923330"/>
              </a:xfrm>
              <a:prstGeom prst="rect">
                <a:avLst/>
              </a:prstGeom>
              <a:noFill/>
            </p:spPr>
            <p:txBody>
              <a:bodyPr wrap="none" rtlCol="0">
                <a:spAutoFit/>
              </a:bodyPr>
              <a:lstStyle/>
              <a:p>
                <a:r>
                  <a:rPr lang="en-US" sz="1800" dirty="0">
                    <a:effectLst/>
                    <a:latin typeface="ACaslonPro"/>
                  </a:rPr>
                  <a:t>These equations determine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𝑎</m:t>
                        </m:r>
                      </m:sub>
                    </m:sSub>
                  </m:oMath>
                </a14:m>
                <a:r>
                  <a:rPr lang="en-US" dirty="0">
                    <a:latin typeface="ACaslonPro"/>
                  </a:rPr>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rPr>
                          <m:t>𝑏</m:t>
                        </m:r>
                      </m:sub>
                    </m:sSub>
                  </m:oMath>
                </a14:m>
                <a:r>
                  <a:rPr lang="en-US" dirty="0">
                    <a:latin typeface="ACaslonPro"/>
                  </a:rPr>
                  <a:t>and </a:t>
                </a:r>
                <a:r>
                  <a:rPr lang="en-US" sz="1800" dirty="0">
                    <a:effectLst/>
                    <a:latin typeface="ACaslonPro"/>
                  </a:rPr>
                  <a:t>taken together, they are completely equivalent to the (time-dependent) </a:t>
                </a:r>
              </a:p>
              <a:p>
                <a:r>
                  <a:rPr lang="en-US" sz="1800" dirty="0" err="1">
                    <a:effectLst/>
                    <a:latin typeface="ACaslonPro"/>
                  </a:rPr>
                  <a:t>Schrödinger</a:t>
                </a:r>
                <a:r>
                  <a:rPr lang="en-US" sz="1800" dirty="0">
                    <a:effectLst/>
                    <a:latin typeface="ACaslonPro"/>
                  </a:rPr>
                  <a:t> equation, for a two-level system. Typically, the diagonal matrix elements of </a:t>
                </a:r>
                <a14:m>
                  <m:oMath xmlns:m="http://schemas.openxmlformats.org/officeDocument/2006/math">
                    <m:acc>
                      <m:accPr>
                        <m:chr m:val="̂"/>
                        <m:ctrlPr>
                          <a:rPr lang="en-US" sz="1800" b="0" i="1" dirty="0" smtClean="0">
                            <a:effectLst/>
                            <a:latin typeface="Cambria Math" panose="02040503050406030204" pitchFamily="18" charset="0"/>
                          </a:rPr>
                        </m:ctrlPr>
                      </m:accPr>
                      <m:e>
                        <m:r>
                          <a:rPr lang="en-US" i="1" dirty="0">
                            <a:latin typeface="Cambria Math" panose="02040503050406030204" pitchFamily="18" charset="0"/>
                          </a:rPr>
                          <m:t>𝐻</m:t>
                        </m:r>
                      </m:e>
                    </m:acc>
                    <m:r>
                      <a:rPr lang="en-US" sz="1800" b="0" i="1" dirty="0" smtClean="0">
                        <a:effectLst/>
                        <a:latin typeface="Cambria Math" panose="02040503050406030204" pitchFamily="18" charset="0"/>
                      </a:rPr>
                      <m:t>′</m:t>
                    </m:r>
                  </m:oMath>
                </a14:m>
                <a:r>
                  <a:rPr lang="en-US" sz="1800" dirty="0">
                    <a:effectLst/>
                    <a:latin typeface="ACaslonPro"/>
                  </a:rPr>
                  <a:t>  vanish</a:t>
                </a:r>
                <a:endParaRPr lang="en-US" dirty="0"/>
              </a:p>
              <a:p>
                <a:endParaRPr lang="en-US" dirty="0"/>
              </a:p>
            </p:txBody>
          </p:sp>
        </mc:Choice>
        <mc:Fallback xmlns="">
          <p:sp>
            <p:nvSpPr>
              <p:cNvPr id="11" name="TextBox 10">
                <a:extLst>
                  <a:ext uri="{FF2B5EF4-FFF2-40B4-BE49-F238E27FC236}">
                    <a16:creationId xmlns:a16="http://schemas.microsoft.com/office/drawing/2014/main" id="{F6FB640B-95BE-FE58-0251-EDE6B80AC51E}"/>
                  </a:ext>
                </a:extLst>
              </p:cNvPr>
              <p:cNvSpPr txBox="1">
                <a:spLocks noRot="1" noChangeAspect="1" noMove="1" noResize="1" noEditPoints="1" noAdjustHandles="1" noChangeArrowheads="1" noChangeShapeType="1" noTextEdit="1"/>
              </p:cNvSpPr>
              <p:nvPr/>
            </p:nvSpPr>
            <p:spPr>
              <a:xfrm>
                <a:off x="342900" y="3792682"/>
                <a:ext cx="10883492" cy="923330"/>
              </a:xfrm>
              <a:prstGeom prst="rect">
                <a:avLst/>
              </a:prstGeom>
              <a:blipFill>
                <a:blip r:embed="rId5"/>
                <a:stretch>
                  <a:fillRect l="-349" t="-2703"/>
                </a:stretch>
              </a:blipFill>
            </p:spPr>
            <p:txBody>
              <a:bodyPr/>
              <a:lstStyle/>
              <a:p>
                <a:r>
                  <a:rPr lang="en-US">
                    <a:noFill/>
                  </a:rPr>
                  <a:t> </a:t>
                </a:r>
              </a:p>
            </p:txBody>
          </p:sp>
        </mc:Fallback>
      </mc:AlternateContent>
      <p:pic>
        <p:nvPicPr>
          <p:cNvPr id="13" name="Picture 12" descr="A black and white math equation&#10;&#10;Description automatically generated">
            <a:extLst>
              <a:ext uri="{FF2B5EF4-FFF2-40B4-BE49-F238E27FC236}">
                <a16:creationId xmlns:a16="http://schemas.microsoft.com/office/drawing/2014/main" id="{63A48CA3-0B49-20BE-F631-71B899DE2B8C}"/>
              </a:ext>
            </a:extLst>
          </p:cNvPr>
          <p:cNvPicPr>
            <a:picLocks noChangeAspect="1"/>
          </p:cNvPicPr>
          <p:nvPr/>
        </p:nvPicPr>
        <p:blipFill>
          <a:blip r:embed="rId6"/>
          <a:stretch>
            <a:fillRect/>
          </a:stretch>
        </p:blipFill>
        <p:spPr>
          <a:xfrm>
            <a:off x="4520045" y="4434931"/>
            <a:ext cx="1905000" cy="685800"/>
          </a:xfrm>
          <a:prstGeom prst="rect">
            <a:avLst/>
          </a:prstGeom>
        </p:spPr>
      </p:pic>
      <p:sp>
        <p:nvSpPr>
          <p:cNvPr id="15" name="TextBox 14">
            <a:extLst>
              <a:ext uri="{FF2B5EF4-FFF2-40B4-BE49-F238E27FC236}">
                <a16:creationId xmlns:a16="http://schemas.microsoft.com/office/drawing/2014/main" id="{5E4F2B93-9A85-593F-BF19-50B5458A44B1}"/>
              </a:ext>
            </a:extLst>
          </p:cNvPr>
          <p:cNvSpPr txBox="1"/>
          <p:nvPr/>
        </p:nvSpPr>
        <p:spPr>
          <a:xfrm>
            <a:off x="342900" y="5039591"/>
            <a:ext cx="6120244" cy="369332"/>
          </a:xfrm>
          <a:prstGeom prst="rect">
            <a:avLst/>
          </a:prstGeom>
          <a:noFill/>
        </p:spPr>
        <p:txBody>
          <a:bodyPr wrap="square">
            <a:spAutoFit/>
          </a:bodyPr>
          <a:lstStyle/>
          <a:p>
            <a:r>
              <a:rPr lang="en-US" sz="1800" dirty="0">
                <a:effectLst/>
                <a:latin typeface="ACaslonPro"/>
              </a:rPr>
              <a:t>If so, the equations simplify: </a:t>
            </a:r>
            <a:endParaRPr lang="en-US" dirty="0"/>
          </a:p>
        </p:txBody>
      </p:sp>
      <p:pic>
        <p:nvPicPr>
          <p:cNvPr id="17" name="Picture 16" descr="A close up of a sign&#10;&#10;Description automatically generated with medium confidence">
            <a:extLst>
              <a:ext uri="{FF2B5EF4-FFF2-40B4-BE49-F238E27FC236}">
                <a16:creationId xmlns:a16="http://schemas.microsoft.com/office/drawing/2014/main" id="{8E56690E-E0F5-58D8-9F2D-EADD218584AC}"/>
              </a:ext>
            </a:extLst>
          </p:cNvPr>
          <p:cNvPicPr>
            <a:picLocks noChangeAspect="1"/>
          </p:cNvPicPr>
          <p:nvPr/>
        </p:nvPicPr>
        <p:blipFill>
          <a:blip r:embed="rId7"/>
          <a:stretch>
            <a:fillRect/>
          </a:stretch>
        </p:blipFill>
        <p:spPr>
          <a:xfrm>
            <a:off x="688106" y="5460651"/>
            <a:ext cx="5626100" cy="1054100"/>
          </a:xfrm>
          <a:prstGeom prst="rect">
            <a:avLst/>
          </a:prstGeom>
        </p:spPr>
      </p:pic>
      <p:pic>
        <p:nvPicPr>
          <p:cNvPr id="19" name="Picture 18" descr="A black text on a white background&#10;&#10;Description automatically generated">
            <a:extLst>
              <a:ext uri="{FF2B5EF4-FFF2-40B4-BE49-F238E27FC236}">
                <a16:creationId xmlns:a16="http://schemas.microsoft.com/office/drawing/2014/main" id="{D31E77F3-BFD6-4C91-6585-6800049247FE}"/>
              </a:ext>
            </a:extLst>
          </p:cNvPr>
          <p:cNvPicPr>
            <a:picLocks noChangeAspect="1"/>
          </p:cNvPicPr>
          <p:nvPr/>
        </p:nvPicPr>
        <p:blipFill>
          <a:blip r:embed="rId8"/>
          <a:stretch>
            <a:fillRect/>
          </a:stretch>
        </p:blipFill>
        <p:spPr>
          <a:xfrm>
            <a:off x="6672695" y="5582280"/>
            <a:ext cx="1810071" cy="757154"/>
          </a:xfrm>
          <a:prstGeom prst="rect">
            <a:avLst/>
          </a:prstGeom>
        </p:spPr>
      </p:pic>
      <p:pic>
        <p:nvPicPr>
          <p:cNvPr id="21" name="Picture 20" descr="A black text on a white background&#10;&#10;Description automatically generated">
            <a:extLst>
              <a:ext uri="{FF2B5EF4-FFF2-40B4-BE49-F238E27FC236}">
                <a16:creationId xmlns:a16="http://schemas.microsoft.com/office/drawing/2014/main" id="{D1E60EB8-3F9C-3A5B-A620-98A346313C02}"/>
              </a:ext>
            </a:extLst>
          </p:cNvPr>
          <p:cNvPicPr>
            <a:picLocks noChangeAspect="1"/>
          </p:cNvPicPr>
          <p:nvPr/>
        </p:nvPicPr>
        <p:blipFill>
          <a:blip r:embed="rId9"/>
          <a:stretch>
            <a:fillRect/>
          </a:stretch>
        </p:blipFill>
        <p:spPr>
          <a:xfrm>
            <a:off x="10334159" y="5686840"/>
            <a:ext cx="1117600" cy="457200"/>
          </a:xfrm>
          <a:prstGeom prst="rect">
            <a:avLst/>
          </a:prstGeom>
        </p:spPr>
      </p:pic>
      <p:sp>
        <p:nvSpPr>
          <p:cNvPr id="22" name="TextBox 21">
            <a:extLst>
              <a:ext uri="{FF2B5EF4-FFF2-40B4-BE49-F238E27FC236}">
                <a16:creationId xmlns:a16="http://schemas.microsoft.com/office/drawing/2014/main" id="{5C2F412F-54ED-6474-BA54-45563AE39609}"/>
              </a:ext>
            </a:extLst>
          </p:cNvPr>
          <p:cNvSpPr txBox="1"/>
          <p:nvPr/>
        </p:nvSpPr>
        <p:spPr>
          <a:xfrm>
            <a:off x="8676333" y="5730774"/>
            <a:ext cx="1657826" cy="369332"/>
          </a:xfrm>
          <a:prstGeom prst="rect">
            <a:avLst/>
          </a:prstGeom>
          <a:noFill/>
        </p:spPr>
        <p:txBody>
          <a:bodyPr wrap="none" rtlCol="0">
            <a:spAutoFit/>
          </a:bodyPr>
          <a:lstStyle/>
          <a:p>
            <a:r>
              <a:rPr lang="en-US" dirty="0"/>
              <a:t>And we assume</a:t>
            </a:r>
          </a:p>
        </p:txBody>
      </p:sp>
    </p:spTree>
    <p:extLst>
      <p:ext uri="{BB962C8B-B14F-4D97-AF65-F5344CB8AC3E}">
        <p14:creationId xmlns:p14="http://schemas.microsoft.com/office/powerpoint/2010/main" val="391768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30323</TotalTime>
  <Words>2212</Words>
  <Application>Microsoft Macintosh PowerPoint</Application>
  <PresentationFormat>Widescreen</PresentationFormat>
  <Paragraphs>159</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ACaslonPro</vt:lpstr>
      <vt:lpstr>Arial</vt:lpstr>
      <vt:lpstr>Calibri</vt:lpstr>
      <vt:lpstr>Calibri Light</vt:lpstr>
      <vt:lpstr>Cambria Math</vt:lpstr>
      <vt:lpstr>CMR10</vt:lpstr>
      <vt:lpstr>Segoe UI</vt:lpstr>
      <vt:lpstr>Office Theme</vt:lpstr>
      <vt:lpstr>PHYS4260 Quantum Mechanics II Spring 2025 </vt:lpstr>
      <vt:lpstr>Outline</vt:lpstr>
      <vt:lpstr>100 Year of Quantum Mechanics</vt:lpstr>
      <vt:lpstr>Quantum Dynamics</vt:lpstr>
      <vt:lpstr>PowerPoint Presentation</vt:lpstr>
      <vt:lpstr>PowerPoint Presentation</vt:lpstr>
      <vt:lpstr>PowerPoint Presentation</vt:lpstr>
      <vt:lpstr>PowerPoint Presentation</vt:lpstr>
      <vt:lpstr>PowerPoint Presentation</vt:lpstr>
      <vt:lpstr>Time-Dependent Perturbation Theory </vt:lpstr>
      <vt:lpstr>PowerPoint Presentation</vt:lpstr>
      <vt:lpstr>PowerPoint Presentation</vt:lpstr>
      <vt:lpstr>PowerPoint Presentation</vt:lpstr>
      <vt:lpstr>PowerPoint Presentation</vt:lpstr>
      <vt:lpstr>Sinusoidal Perturbations </vt:lpstr>
      <vt:lpstr>PowerPoint Presentation</vt:lpstr>
      <vt:lpstr>PowerPoint Presentation</vt:lpstr>
      <vt:lpstr>PowerPoint Presentation</vt:lpstr>
      <vt:lpstr>The rotating wave approximation and I.I. Rabi’s flopping frequency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211</cp:revision>
  <dcterms:created xsi:type="dcterms:W3CDTF">2024-01-06T21:01:45Z</dcterms:created>
  <dcterms:modified xsi:type="dcterms:W3CDTF">2025-03-25T21:22:54Z</dcterms:modified>
</cp:coreProperties>
</file>